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8" r:id="rId1"/>
  </p:sldMasterIdLst>
  <p:notesMasterIdLst>
    <p:notesMasterId r:id="rId66"/>
  </p:notesMasterIdLst>
  <p:sldIdLst>
    <p:sldId id="256" r:id="rId2"/>
    <p:sldId id="320" r:id="rId3"/>
    <p:sldId id="321" r:id="rId4"/>
    <p:sldId id="323" r:id="rId5"/>
    <p:sldId id="322" r:id="rId6"/>
    <p:sldId id="324" r:id="rId7"/>
    <p:sldId id="394" r:id="rId8"/>
    <p:sldId id="314" r:id="rId9"/>
    <p:sldId id="315" r:id="rId10"/>
    <p:sldId id="316" r:id="rId11"/>
    <p:sldId id="317" r:id="rId12"/>
    <p:sldId id="408" r:id="rId13"/>
    <p:sldId id="325" r:id="rId14"/>
    <p:sldId id="389" r:id="rId15"/>
    <p:sldId id="407"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19" r:id="rId43"/>
    <p:sldId id="409" r:id="rId44"/>
    <p:sldId id="313" r:id="rId45"/>
    <p:sldId id="527" r:id="rId46"/>
    <p:sldId id="528" r:id="rId47"/>
    <p:sldId id="529" r:id="rId48"/>
    <p:sldId id="526" r:id="rId49"/>
    <p:sldId id="269" r:id="rId50"/>
    <p:sldId id="270" r:id="rId51"/>
    <p:sldId id="271" r:id="rId52"/>
    <p:sldId id="311" r:id="rId53"/>
    <p:sldId id="530" r:id="rId54"/>
    <p:sldId id="531" r:id="rId55"/>
    <p:sldId id="532" r:id="rId56"/>
    <p:sldId id="533" r:id="rId57"/>
    <p:sldId id="534" r:id="rId58"/>
    <p:sldId id="535" r:id="rId59"/>
    <p:sldId id="536" r:id="rId60"/>
    <p:sldId id="327" r:id="rId61"/>
    <p:sldId id="413" r:id="rId62"/>
    <p:sldId id="525" r:id="rId63"/>
    <p:sldId id="312" r:id="rId64"/>
    <p:sldId id="318" r:id="rId65"/>
  </p:sldIdLst>
  <p:sldSz cx="9144000" cy="5149850"/>
  <p:notesSz cx="6858000" cy="9144000"/>
  <p:embeddedFontLst>
    <p:embeddedFont>
      <p:font typeface="Calibri" panose="020F0502020204030204" pitchFamily="34" charset="0"/>
      <p:regular r:id="rId67"/>
      <p:bold r:id="rId68"/>
      <p:italic r:id="rId69"/>
      <p:boldItalic r:id="rId70"/>
    </p:embeddedFont>
    <p:embeddedFont>
      <p:font typeface="Cambria Math" panose="02040503050406030204" pitchFamily="18" charset="0"/>
      <p:regular r:id="rId71"/>
    </p:embeddedFont>
    <p:embeddedFont>
      <p:font typeface="Corbel" panose="020B0503020204020204" pitchFamily="34" charset="0"/>
      <p:regular r:id="rId72"/>
      <p:bold r:id="rId73"/>
      <p:italic r:id="rId74"/>
      <p:boldItalic r:id="rId75"/>
    </p:embeddedFont>
    <p:embeddedFont>
      <p:font typeface="Wingdings 2" pitchFamily="2" charset="2"/>
      <p:regular r:id="rId76"/>
    </p:embeddedFont>
  </p:embeddedFontLst>
  <p:custDataLst>
    <p:tags r:id="rId77"/>
  </p:custDataLst>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3"/>
    <a:srgbClr val="E7E8EA"/>
    <a:srgbClr val="CCDDE7"/>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9" autoAdjust="0"/>
    <p:restoredTop sz="87205" autoAdjust="0"/>
  </p:normalViewPr>
  <p:slideViewPr>
    <p:cSldViewPr showGuides="1">
      <p:cViewPr varScale="1">
        <p:scale>
          <a:sx n="102" d="100"/>
          <a:sy n="102" d="100"/>
        </p:scale>
        <p:origin x="1160" y="184"/>
      </p:cViewPr>
      <p:guideLst/>
    </p:cSldViewPr>
  </p:slideViewPr>
  <p:outlineViewPr>
    <p:cViewPr>
      <p:scale>
        <a:sx n="33" d="100"/>
        <a:sy n="33" d="100"/>
      </p:scale>
      <p:origin x="0" y="-9336"/>
    </p:cViewPr>
  </p:outlineViewPr>
  <p:notesTextViewPr>
    <p:cViewPr>
      <p:scale>
        <a:sx n="135" d="100"/>
        <a:sy n="135" d="100"/>
      </p:scale>
      <p:origin x="0" y="0"/>
    </p:cViewPr>
  </p:notesTextViewPr>
  <p:sorterViewPr>
    <p:cViewPr>
      <p:scale>
        <a:sx n="100" d="100"/>
        <a:sy n="100" d="100"/>
      </p:scale>
      <p:origin x="0" y="0"/>
    </p:cViewPr>
  </p:sorterViewPr>
  <p:notesViewPr>
    <p:cSldViewPr showGuides="1">
      <p:cViewPr varScale="1">
        <p:scale>
          <a:sx n="81" d="100"/>
          <a:sy n="81" d="100"/>
        </p:scale>
        <p:origin x="304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2E3E7-73D2-3C40-B94D-1D45982716C3}"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DDA2346C-2B4D-A64C-B9DC-3A66B9262C1A}">
      <dgm:prSet phldrT="[Text]" custT="1"/>
      <dgm:spPr/>
      <dgm:t>
        <a:bodyPr/>
        <a:lstStyle/>
        <a:p>
          <a:r>
            <a:rPr lang="en-US" sz="2400"/>
            <a:t>Test</a:t>
          </a:r>
          <a:endParaRPr lang="en-US" sz="6500"/>
        </a:p>
      </dgm:t>
    </dgm:pt>
    <dgm:pt modelId="{C0C78D79-B562-E449-9344-673F5104354B}" type="parTrans" cxnId="{BBB3E9B4-DC6F-1343-A1EA-934956C2C48A}">
      <dgm:prSet/>
      <dgm:spPr/>
      <dgm:t>
        <a:bodyPr/>
        <a:lstStyle/>
        <a:p>
          <a:endParaRPr lang="en-US"/>
        </a:p>
      </dgm:t>
    </dgm:pt>
    <dgm:pt modelId="{2B99C247-0F09-CC4F-AE82-006A40D08B27}" type="sibTrans" cxnId="{BBB3E9B4-DC6F-1343-A1EA-934956C2C48A}">
      <dgm:prSet/>
      <dgm:spPr/>
      <dgm:t>
        <a:bodyPr/>
        <a:lstStyle/>
        <a:p>
          <a:endParaRPr lang="en-US"/>
        </a:p>
      </dgm:t>
    </dgm:pt>
    <dgm:pt modelId="{A529215C-1780-EB43-8671-8694EA1C03A8}">
      <dgm:prSet phldrT="[Text]" custT="1"/>
      <dgm:spPr/>
      <dgm:t>
        <a:bodyPr/>
        <a:lstStyle/>
        <a:p>
          <a:r>
            <a:rPr lang="en-US" sz="2400"/>
            <a:t>Hypothese</a:t>
          </a:r>
        </a:p>
      </dgm:t>
    </dgm:pt>
    <dgm:pt modelId="{65C73999-BB54-D642-998C-76BDB1EEBF61}" type="parTrans" cxnId="{85A8BD3D-7381-C24D-82E2-173237202EEA}">
      <dgm:prSet/>
      <dgm:spPr/>
      <dgm:t>
        <a:bodyPr/>
        <a:lstStyle/>
        <a:p>
          <a:endParaRPr lang="en-US"/>
        </a:p>
      </dgm:t>
    </dgm:pt>
    <dgm:pt modelId="{D657DA60-A402-894E-86A9-4EA7E0D4D0E7}" type="sibTrans" cxnId="{85A8BD3D-7381-C24D-82E2-173237202EEA}">
      <dgm:prSet/>
      <dgm:spPr/>
      <dgm:t>
        <a:bodyPr/>
        <a:lstStyle/>
        <a:p>
          <a:endParaRPr lang="en-US"/>
        </a:p>
      </dgm:t>
    </dgm:pt>
    <dgm:pt modelId="{C8F2E6C9-63B2-B84B-B872-B940991D0B08}" type="pres">
      <dgm:prSet presAssocID="{B7A2E3E7-73D2-3C40-B94D-1D45982716C3}" presName="cycle" presStyleCnt="0">
        <dgm:presLayoutVars>
          <dgm:dir/>
          <dgm:resizeHandles val="exact"/>
        </dgm:presLayoutVars>
      </dgm:prSet>
      <dgm:spPr/>
    </dgm:pt>
    <dgm:pt modelId="{FF55294A-BA70-5442-A2DE-41ACB5E41DDD}" type="pres">
      <dgm:prSet presAssocID="{DDA2346C-2B4D-A64C-B9DC-3A66B9262C1A}" presName="dummy" presStyleCnt="0"/>
      <dgm:spPr/>
    </dgm:pt>
    <dgm:pt modelId="{616A8F37-E2F2-DB4C-AF32-D72D59C353C8}" type="pres">
      <dgm:prSet presAssocID="{DDA2346C-2B4D-A64C-B9DC-3A66B9262C1A}" presName="node" presStyleLbl="revTx" presStyleIdx="0" presStyleCnt="2">
        <dgm:presLayoutVars>
          <dgm:bulletEnabled val="1"/>
        </dgm:presLayoutVars>
      </dgm:prSet>
      <dgm:spPr/>
    </dgm:pt>
    <dgm:pt modelId="{DD7741DE-986A-A742-85D6-9FFB365343E6}" type="pres">
      <dgm:prSet presAssocID="{2B99C247-0F09-CC4F-AE82-006A40D08B27}" presName="sibTrans" presStyleLbl="node1" presStyleIdx="0" presStyleCnt="2"/>
      <dgm:spPr/>
    </dgm:pt>
    <dgm:pt modelId="{61FA58DB-0311-BD44-BAD2-5D0813D3D59D}" type="pres">
      <dgm:prSet presAssocID="{A529215C-1780-EB43-8671-8694EA1C03A8}" presName="dummy" presStyleCnt="0"/>
      <dgm:spPr/>
    </dgm:pt>
    <dgm:pt modelId="{A1385B2D-5E7A-BB43-8FCA-E74350762AEA}" type="pres">
      <dgm:prSet presAssocID="{A529215C-1780-EB43-8671-8694EA1C03A8}" presName="node" presStyleLbl="revTx" presStyleIdx="1" presStyleCnt="2">
        <dgm:presLayoutVars>
          <dgm:bulletEnabled val="1"/>
        </dgm:presLayoutVars>
      </dgm:prSet>
      <dgm:spPr/>
    </dgm:pt>
    <dgm:pt modelId="{8AEB7218-AC76-7A4C-A8F8-F4CCDA049EC2}" type="pres">
      <dgm:prSet presAssocID="{D657DA60-A402-894E-86A9-4EA7E0D4D0E7}" presName="sibTrans" presStyleLbl="node1" presStyleIdx="1" presStyleCnt="2"/>
      <dgm:spPr/>
    </dgm:pt>
  </dgm:ptLst>
  <dgm:cxnLst>
    <dgm:cxn modelId="{1211531C-B05E-CC47-8860-5828BEC6960E}" type="presOf" srcId="{D657DA60-A402-894E-86A9-4EA7E0D4D0E7}" destId="{8AEB7218-AC76-7A4C-A8F8-F4CCDA049EC2}" srcOrd="0" destOrd="0" presId="urn:microsoft.com/office/officeart/2005/8/layout/cycle1"/>
    <dgm:cxn modelId="{85A8BD3D-7381-C24D-82E2-173237202EEA}" srcId="{B7A2E3E7-73D2-3C40-B94D-1D45982716C3}" destId="{A529215C-1780-EB43-8671-8694EA1C03A8}" srcOrd="1" destOrd="0" parTransId="{65C73999-BB54-D642-998C-76BDB1EEBF61}" sibTransId="{D657DA60-A402-894E-86A9-4EA7E0D4D0E7}"/>
    <dgm:cxn modelId="{3291B868-3ABE-0B4C-90E2-5970B1297F0A}" type="presOf" srcId="{2B99C247-0F09-CC4F-AE82-006A40D08B27}" destId="{DD7741DE-986A-A742-85D6-9FFB365343E6}" srcOrd="0" destOrd="0" presId="urn:microsoft.com/office/officeart/2005/8/layout/cycle1"/>
    <dgm:cxn modelId="{FD1A65B0-F43C-0448-9120-BDC8BB553CC7}" type="presOf" srcId="{DDA2346C-2B4D-A64C-B9DC-3A66B9262C1A}" destId="{616A8F37-E2F2-DB4C-AF32-D72D59C353C8}" srcOrd="0" destOrd="0" presId="urn:microsoft.com/office/officeart/2005/8/layout/cycle1"/>
    <dgm:cxn modelId="{BBB3E9B4-DC6F-1343-A1EA-934956C2C48A}" srcId="{B7A2E3E7-73D2-3C40-B94D-1D45982716C3}" destId="{DDA2346C-2B4D-A64C-B9DC-3A66B9262C1A}" srcOrd="0" destOrd="0" parTransId="{C0C78D79-B562-E449-9344-673F5104354B}" sibTransId="{2B99C247-0F09-CC4F-AE82-006A40D08B27}"/>
    <dgm:cxn modelId="{C8FD9BEC-63ED-9B49-B275-610701AE2154}" type="presOf" srcId="{B7A2E3E7-73D2-3C40-B94D-1D45982716C3}" destId="{C8F2E6C9-63B2-B84B-B872-B940991D0B08}" srcOrd="0" destOrd="0" presId="urn:microsoft.com/office/officeart/2005/8/layout/cycle1"/>
    <dgm:cxn modelId="{C528B5F7-B8D2-7841-A047-948221EDFB12}" type="presOf" srcId="{A529215C-1780-EB43-8671-8694EA1C03A8}" destId="{A1385B2D-5E7A-BB43-8FCA-E74350762AEA}" srcOrd="0" destOrd="0" presId="urn:microsoft.com/office/officeart/2005/8/layout/cycle1"/>
    <dgm:cxn modelId="{D049AF1D-78A3-0945-9154-07E1292129A2}" type="presParOf" srcId="{C8F2E6C9-63B2-B84B-B872-B940991D0B08}" destId="{FF55294A-BA70-5442-A2DE-41ACB5E41DDD}" srcOrd="0" destOrd="0" presId="urn:microsoft.com/office/officeart/2005/8/layout/cycle1"/>
    <dgm:cxn modelId="{C5E014BD-01BD-0C4F-AD1D-025D30E6E303}" type="presParOf" srcId="{C8F2E6C9-63B2-B84B-B872-B940991D0B08}" destId="{616A8F37-E2F2-DB4C-AF32-D72D59C353C8}" srcOrd="1" destOrd="0" presId="urn:microsoft.com/office/officeart/2005/8/layout/cycle1"/>
    <dgm:cxn modelId="{080B3E0E-B9A9-4E4F-9A51-AA77928BE668}" type="presParOf" srcId="{C8F2E6C9-63B2-B84B-B872-B940991D0B08}" destId="{DD7741DE-986A-A742-85D6-9FFB365343E6}" srcOrd="2" destOrd="0" presId="urn:microsoft.com/office/officeart/2005/8/layout/cycle1"/>
    <dgm:cxn modelId="{8664988E-84AC-1A4D-91EF-540CCDAEB5C6}" type="presParOf" srcId="{C8F2E6C9-63B2-B84B-B872-B940991D0B08}" destId="{61FA58DB-0311-BD44-BAD2-5D0813D3D59D}" srcOrd="3" destOrd="0" presId="urn:microsoft.com/office/officeart/2005/8/layout/cycle1"/>
    <dgm:cxn modelId="{2065D18E-9D81-BF48-810B-D03FA2FE3D3D}" type="presParOf" srcId="{C8F2E6C9-63B2-B84B-B872-B940991D0B08}" destId="{A1385B2D-5E7A-BB43-8FCA-E74350762AEA}" srcOrd="4" destOrd="0" presId="urn:microsoft.com/office/officeart/2005/8/layout/cycle1"/>
    <dgm:cxn modelId="{7A93C9F1-4CE6-0E47-9F1C-23055DF050E7}" type="presParOf" srcId="{C8F2E6C9-63B2-B84B-B872-B940991D0B08}" destId="{8AEB7218-AC76-7A4C-A8F8-F4CCDA049EC2}"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A8F37-E2F2-DB4C-AF32-D72D59C353C8}">
      <dsp:nvSpPr>
        <dsp:cNvPr id="0" name=""/>
        <dsp:cNvSpPr/>
      </dsp:nvSpPr>
      <dsp:spPr>
        <a:xfrm>
          <a:off x="3228667" y="894506"/>
          <a:ext cx="1692026" cy="1692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Test</a:t>
          </a:r>
          <a:endParaRPr lang="en-US" sz="6500" kern="1200"/>
        </a:p>
      </dsp:txBody>
      <dsp:txXfrm>
        <a:off x="3228667" y="894506"/>
        <a:ext cx="1692026" cy="1692026"/>
      </dsp:txXfrm>
    </dsp:sp>
    <dsp:sp modelId="{DD7741DE-986A-A742-85D6-9FFB365343E6}">
      <dsp:nvSpPr>
        <dsp:cNvPr id="0" name=""/>
        <dsp:cNvSpPr/>
      </dsp:nvSpPr>
      <dsp:spPr>
        <a:xfrm>
          <a:off x="948734" y="-1173"/>
          <a:ext cx="3483387" cy="3483387"/>
        </a:xfrm>
        <a:prstGeom prst="circularArrow">
          <a:avLst>
            <a:gd name="adj1" fmla="val 9472"/>
            <a:gd name="adj2" fmla="val 683968"/>
            <a:gd name="adj3" fmla="val 7855585"/>
            <a:gd name="adj4" fmla="val 2260448"/>
            <a:gd name="adj5" fmla="val 11051"/>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385B2D-5E7A-BB43-8FCA-E74350762AEA}">
      <dsp:nvSpPr>
        <dsp:cNvPr id="0" name=""/>
        <dsp:cNvSpPr/>
      </dsp:nvSpPr>
      <dsp:spPr>
        <a:xfrm>
          <a:off x="460161" y="894506"/>
          <a:ext cx="1692026" cy="1692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Hypothese</a:t>
          </a:r>
        </a:p>
      </dsp:txBody>
      <dsp:txXfrm>
        <a:off x="460161" y="894506"/>
        <a:ext cx="1692026" cy="1692026"/>
      </dsp:txXfrm>
    </dsp:sp>
    <dsp:sp modelId="{8AEB7218-AC76-7A4C-A8F8-F4CCDA049EC2}">
      <dsp:nvSpPr>
        <dsp:cNvPr id="0" name=""/>
        <dsp:cNvSpPr/>
      </dsp:nvSpPr>
      <dsp:spPr>
        <a:xfrm>
          <a:off x="948734" y="-1173"/>
          <a:ext cx="3483387" cy="3483387"/>
        </a:xfrm>
        <a:prstGeom prst="circularArrow">
          <a:avLst>
            <a:gd name="adj1" fmla="val 9472"/>
            <a:gd name="adj2" fmla="val 683968"/>
            <a:gd name="adj3" fmla="val 18655585"/>
            <a:gd name="adj4" fmla="val 13060448"/>
            <a:gd name="adj5" fmla="val 11051"/>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0.662"/>
    </inkml:context>
    <inkml:brush xml:id="br0">
      <inkml:brushProperty name="width" value="0.08571" units="cm"/>
      <inkml:brushProperty name="height" value="0.08571" units="cm"/>
    </inkml:brush>
  </inkml:definitions>
  <inkml:trace contextRef="#ctx0" brushRef="#br0">19 57 7533,'-6'-14'-180,"1"-1"0,-3-8 180,8 18 0,0 10 0,0 10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5:27.480"/>
    </inkml:context>
    <inkml:brush xml:id="br0">
      <inkml:brushProperty name="width" value="0.08571" units="cm"/>
      <inkml:brushProperty name="height" value="0.08571" units="cm"/>
    </inkml:brush>
  </inkml:definitions>
  <inkml:trace contextRef="#ctx0" brushRef="#br0">23 69 7533,'-7'-17'-180,"1"-1"0,-4-10 180,10 22 0,0 12 0,0 12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5:27.481"/>
    </inkml:context>
    <inkml:brush xml:id="br0">
      <inkml:brushProperty name="width" value="0.08571" units="cm"/>
      <inkml:brushProperty name="height" value="0.08571" units="cm"/>
    </inkml:brush>
  </inkml:definitions>
  <inkml:trace contextRef="#ctx0" brushRef="#br0">204 188 7533,'-25'-13'569,"0"1"1,0 1 0,9 2-570,16 4 0,-10 4 180,-2 1-180,-1 1 90,3 9-360,0-4 90,7 15 90,-7-2 90,5 0 0,0 0-90,-7 6-652,-1 2 832,3-5 90,10-10 0,0 10-91,10-5-460,3 11 461,-2-13 0,0-1-270,2 15 225,3-17 0,-2-1 45,-9 5-180,18-7 0,4-1 180,1 4-180,-5-7 0,4-1 1,-1-2 89,-1 0 0,0-4-757,8-4 1,-1-4 756,-3 0 0,-2-4 0,-3-7 0,-1-2 0,1 8 0,-2-2 0,-4-11 0,-4-2-180,-1 3 120,-8 3 0,-2-5 0,-1 4 150,-2-6-60,1 3 0,-1-5 0,-1 6 150,-9-4-135,0 1 0,-3 3-60,-12 7-120,-6 10 1,-1 4 224,2 6-210,7 4 0,-3 2 0,2 0 120,4 0 0,2 2-495,-5 10 0,1 1 360,5-9 0,1 0 147,4 6 1,2 1 0,-3 6-1,3-1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5:27.482"/>
    </inkml:context>
    <inkml:brush xml:id="br0">
      <inkml:brushProperty name="width" value="0.08571" units="cm"/>
      <inkml:brushProperty name="height" value="0.08571" units="cm"/>
    </inkml:brush>
  </inkml:definitions>
  <inkml:trace contextRef="#ctx0" brushRef="#br0">113 0 7533,'-22'12'270,"9"-1"-1,-7 11-2524,8-4 2345,-1 15 0,3-4-360,9-10 0,2 1 135,-1 0 0,0 0 0,-5 8 0,0-1-45,4-6 0,-1 1 180,-3 14 0,0-3 0,5-4 0,0-8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5:27.483"/>
    </inkml:context>
    <inkml:brush xml:id="br0">
      <inkml:brushProperty name="width" value="0.08571" units="cm"/>
      <inkml:brushProperty name="height" value="0.08571" units="cm"/>
    </inkml:brush>
  </inkml:definitions>
  <inkml:trace contextRef="#ctx0" brushRef="#br0">340 22 7533,'-13'-12'-90,"3"2"0,10 10-90,0 0 180,0 5-270,0-4 0,0 5 90,0-2 180,10-2-180,-17 12 360,14-6-45,-19 5 0,-6 0-45,3 1-465,-8 8 375,-7-6 90,15-4 89,-8 10-963,-7-5 739,12-1 0,1 1 0,4-4 0,-2-1 45,-5 2 0,-3 0 0,6 1 0,9 10 0,-7-9 0,0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5:27.484"/>
    </inkml:context>
    <inkml:brush xml:id="br0">
      <inkml:brushProperty name="width" value="0.08571" units="cm"/>
      <inkml:brushProperty name="height" value="0.08571" units="cm"/>
    </inkml:brush>
  </inkml:definitions>
  <inkml:trace contextRef="#ctx0" brushRef="#br0">0 23 7533,'0'-7'0,"0"2"-90,0 5-90,0-5 270,0 4 180,0-4-90,0 5-91,0 0 1,0 5 180,10-4-180,3 9-135,-2 5 0,1 2 135,3 3 0,2 3-1581,-1 1 1,-1 3 0,0 0 1445,-1 3 0,-1 0 45,0-7 0,2 1 0,-3-1 0,0 4 0,-1-2 0,7 3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1.308"/>
    </inkml:context>
    <inkml:brush xml:id="br0">
      <inkml:brushProperty name="width" value="0.08571" units="cm"/>
      <inkml:brushProperty name="height" value="0.08571" units="cm"/>
    </inkml:brush>
  </inkml:definitions>
  <inkml:trace contextRef="#ctx0" brushRef="#br0">168 155 7533,'-21'-10'569,"1"-1"1,0 2 0,6 2-570,14 3 0,-8 3 180,-2 1-180,-1 1 90,3 7-360,0-3 90,6 12 90,-7-1 90,5-1 0,0 1-90,-6 5-652,-1 2 832,3-6 90,8-6 0,0 6-91,8-2-460,3 7 461,-2-10 0,0 0-270,2 12 225,2-14 0,-1-1 45,-8 4-180,15-5 0,3-2 180,1 4-180,-4-6 0,3 0 1,-1-2 89,0-1 0,0-2-757,6-5 1,0-2 756,-4 0 0,-1-4 0,-2-5 0,0-2 0,-1 7 0,-1-2 0,-3-10 0,-3 0-180,-2 2 120,-6 2 0,-1-4 0,-1 3 150,-2-4-60,0 2 0,1-4 0,-2 4 150,-8-2-135,1 0 0,-2 2-60,-11 8-120,-5 6 1,0 4 224,1 5-210,6 3 0,-2 2 0,1 1 120,4-2 0,1 3-495,-4 8 0,1 0 360,3-7 0,3 1 147,1 4 1,3 1 0,-2 5-1,1-1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1.959"/>
    </inkml:context>
    <inkml:brush xml:id="br0">
      <inkml:brushProperty name="width" value="0.08571" units="cm"/>
      <inkml:brushProperty name="height" value="0.08571" units="cm"/>
    </inkml:brush>
  </inkml:definitions>
  <inkml:trace contextRef="#ctx0" brushRef="#br0">94 0 7533,'-19'10'270,"9"-1"-1,-7 9-2524,7-3 2345,-1 12 0,3-3-360,7-8 0,2 0 135,-1 0 0,0 1 0,-4 6 0,0 0-45,3-6 0,0 1 180,-4 11 0,1-1 0,4-4 0,0-7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2.592"/>
    </inkml:context>
    <inkml:brush xml:id="br0">
      <inkml:brushProperty name="width" value="0.08571" units="cm"/>
      <inkml:brushProperty name="height" value="0.08571" units="cm"/>
    </inkml:brush>
  </inkml:definitions>
  <inkml:trace contextRef="#ctx0" brushRef="#br0">280 19 7533,'-10'-11'-90,"1"3"0,9 8-90,0 0 180,0 4-270,0-3 0,0 3 90,0 1 180,9-4-180,-16 11 360,14-6-45,-17 4 0,-5 2-45,2-1-465,-5 7 375,-7-5 90,12-3 89,-5 8-963,-7-3 739,10-2 0,1 1 0,3-4 0,-1 0 45,-5 2 0,-2-1 0,5 1 0,8 9 0,-6-7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2.959"/>
    </inkml:context>
    <inkml:brush xml:id="br0">
      <inkml:brushProperty name="width" value="0.08571" units="cm"/>
      <inkml:brushProperty name="height" value="0.08571" units="cm"/>
    </inkml:brush>
  </inkml:definitions>
  <inkml:trace contextRef="#ctx0" brushRef="#br0">0 19 7533,'0'-5'0,"0"0"-90,0 5-90,0-4 270,0 3 180,0-3-90,0 4-91,0 0 1,0 4 180,9-3-180,1 8-135,-1 2 0,1 3 135,3 3 0,1 2-1581,-2 1 1,1 2 0,-1 0 1445,-1 3 0,1 0 45,-1-6 0,0 1 0,0-1 0,-2 2 0,1 0 0,4 3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4.192"/>
    </inkml:context>
    <inkml:brush xml:id="br0">
      <inkml:brushProperty name="width" value="0.08571" units="cm"/>
      <inkml:brushProperty name="height" value="0.08571" units="cm"/>
    </inkml:brush>
  </inkml:definitions>
  <inkml:trace contextRef="#ctx0" brushRef="#br0">159 190 7533,'-49'0'-180,"3"7"180,14 2-732,14 7 732,4 7 0,14 2 90,0 21 0,0-4-225,0-1 1,0 1 134,0 5-180,14 2 0,1-2 90,-8-8 45,28-4 0,0-3 135,-24-12-90,18-7 0,-2-5-90,-23-8 90,38 0 90,-35 0-90,36 0 90,-11-14-90,3-4 45,-5-7 0,0-3-45,-4 11 0,-2-3 30,-8-10 0,-1-5 0,3 4-30,13 11 0,-2-2 0,-18-14 0,-7-7 0,2 6 0,9 12 0,-2 0 0,-9-10 0,-6-5 0,0 4 0,2-11 0,-10 4 0,-8 4 0,-17 11 134,-10 11 1,-2 4-224,5 6 89,-9 12 0,3 4 89,23 2-329,-6 9 0,-7 7 1,5-2 104,10-4 0,3 1-308,-10 16 1,0-1 0,8-16 0,2-3 0,-16 14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4.675"/>
    </inkml:context>
    <inkml:brush xml:id="br0">
      <inkml:brushProperty name="width" value="0.08571" units="cm"/>
      <inkml:brushProperty name="height" value="0.08571" units="cm"/>
    </inkml:brush>
  </inkml:definitions>
  <inkml:trace contextRef="#ctx0" brushRef="#br0">161 16 7533,'-36'-7'629,"8"5"-449,14-5 0,11 7-360,-12 0 90,15 0 90,-14 0 0,11 0 0,-11 0 180,14 14-630,0 4 270,0 7 1,0 3-1,0 9 45,1 13 0,-2 2-270,-6-27 0,-1 1 225,6 20 0,3 8 0,-3-7-489,-5-16 1,0 0 668,5 7 0,3 5 0,0-6 0,-1 15 0,0-21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5.075"/>
    </inkml:context>
    <inkml:brush xml:id="br0">
      <inkml:brushProperty name="width" value="0.08571" units="cm"/>
      <inkml:brushProperty name="height" value="0.08571" units="cm"/>
    </inkml:brush>
  </inkml:definitions>
  <inkml:trace contextRef="#ctx0" brushRef="#br0">477 0 7533,'-31'0'-1619,"13"0"1619,-10 0 719,10 0-89,0 7-270,4-5-630,0 12 90,-18-5 270,11 7-225,-16 1 0,3 3-315,24 1-18,-24 1 1,-3 0 287,16 3 180,-1-9 0,-2-1 0,-8 10 0,0-2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5T10:44:45.409"/>
    </inkml:context>
    <inkml:brush xml:id="br0">
      <inkml:brushProperty name="width" value="0.08571" units="cm"/>
      <inkml:brushProperty name="height" value="0.08571" units="cm"/>
    </inkml:brush>
  </inkml:definitions>
  <inkml:trace contextRef="#ctx0" brushRef="#br0">32 1 7533,'-14'9'1619,"10"-2"-1349,-10-7-270,14 7 0,0 1 269,28 15-2056,-21-5 1697,20-7 0,3 1 90,-9 11 0,8-14 0,2-1 0,-6 7 0,0 0 0,6-2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3053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en-US"/>
              <a:t>Die größte</a:t>
            </a:r>
            <a:r>
              <a:rPr lang="en-US" baseline="0"/>
              <a:t> Ähnlichkeit haben die Wörter natürlich mit sich selbst. – Ähnlichkeit geht natürlich immer in beide Richtungen, d.h. Spekulatius/Lebkuchen ist genauso 0.12 wie Lebkuchen /Spekulatius</a:t>
            </a:r>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32</a:t>
            </a:fld>
            <a:endParaRPr lang="de-DE"/>
          </a:p>
        </p:txBody>
      </p:sp>
    </p:spTree>
    <p:extLst>
      <p:ext uri="{BB962C8B-B14F-4D97-AF65-F5344CB8AC3E}">
        <p14:creationId xmlns:p14="http://schemas.microsoft.com/office/powerpoint/2010/main" val="148463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en-US"/>
              <a:t>maximaler</a:t>
            </a:r>
            <a:r>
              <a:rPr lang="en-US" baseline="0"/>
              <a:t> Ähnlichkeitswert ohne 1 ist hier 0.12.</a:t>
            </a:r>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33</a:t>
            </a:fld>
            <a:endParaRPr lang="de-DE"/>
          </a:p>
        </p:txBody>
      </p:sp>
    </p:spTree>
    <p:extLst>
      <p:ext uri="{BB962C8B-B14F-4D97-AF65-F5344CB8AC3E}">
        <p14:creationId xmlns:p14="http://schemas.microsoft.com/office/powerpoint/2010/main" val="107727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en-US"/>
              <a:t>Euklidisch: direkter Weg</a:t>
            </a:r>
            <a:r>
              <a:rPr lang="en-US" baseline="0"/>
              <a:t> von A nach B; Manhattan: "einmal um den Block"; maximal: nur die längste gerade Strecke</a:t>
            </a:r>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35</a:t>
            </a:fld>
            <a:endParaRPr lang="de-DE"/>
          </a:p>
        </p:txBody>
      </p:sp>
    </p:spTree>
    <p:extLst>
      <p:ext uri="{BB962C8B-B14F-4D97-AF65-F5344CB8AC3E}">
        <p14:creationId xmlns:p14="http://schemas.microsoft.com/office/powerpoint/2010/main" val="131241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US"/>
              <a:t>Beispiel (im Seminer ausprobieren): TeilnehmerInnen werden gebeten, sich in eine Situation zu versetzen, in der sie um etwas bitten müssen – so wird überprüft, wie sie die Bitte formulieren. Dabei zeigt sich, dass meist das "Hindernis" explizit gemacht wird. (Beispiel: Person A hat ihren Stift vergessen und muss Person B um einen Stift bitten)</a:t>
            </a:r>
          </a:p>
        </p:txBody>
      </p:sp>
      <p:sp>
        <p:nvSpPr>
          <p:cNvPr id="4" name="Slide Number Placeholder 3"/>
          <p:cNvSpPr>
            <a:spLocks noGrp="1"/>
          </p:cNvSpPr>
          <p:nvPr>
            <p:ph type="sldNum" sz="quarter" idx="5"/>
          </p:nvPr>
        </p:nvSpPr>
        <p:spPr/>
        <p:txBody>
          <a:bodyPr/>
          <a:lstStyle/>
          <a:p>
            <a:fld id="{8C37CD91-9336-4D29-B703-F68FB26B3122}" type="slidenum">
              <a:rPr lang="en-US" smtClean="0"/>
              <a:t>42</a:t>
            </a:fld>
            <a:endParaRPr lang="en-US"/>
          </a:p>
        </p:txBody>
      </p:sp>
    </p:spTree>
    <p:extLst>
      <p:ext uri="{BB962C8B-B14F-4D97-AF65-F5344CB8AC3E}">
        <p14:creationId xmlns:p14="http://schemas.microsoft.com/office/powerpoint/2010/main" val="248226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46</a:t>
            </a:fld>
            <a:endParaRPr lang="de-DE" dirty="0"/>
          </a:p>
        </p:txBody>
      </p:sp>
    </p:spTree>
    <p:extLst>
      <p:ext uri="{BB962C8B-B14F-4D97-AF65-F5344CB8AC3E}">
        <p14:creationId xmlns:p14="http://schemas.microsoft.com/office/powerpoint/2010/main" val="375525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47</a:t>
            </a:fld>
            <a:endParaRPr lang="de-DE" dirty="0"/>
          </a:p>
        </p:txBody>
      </p:sp>
    </p:spTree>
    <p:extLst>
      <p:ext uri="{BB962C8B-B14F-4D97-AF65-F5344CB8AC3E}">
        <p14:creationId xmlns:p14="http://schemas.microsoft.com/office/powerpoint/2010/main" val="257716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5763" y="685800"/>
            <a:ext cx="6086475" cy="34290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bei simple past sätzen weiter rechts, also näher an der uni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there was a main effect of aspect, with the x-coordinates of the drop locations in response to simple past sentences being farther to the right; main effect of temporal distance with the y-coordinates of the drop locations in response to listening to recent past descriptions being lower on the screen (again, closer to the location of ongoing action) than those of the distant past descriptions </a:t>
            </a:r>
            <a:endParaRPr lang="en-US"/>
          </a:p>
          <a:p>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51</a:t>
            </a:fld>
            <a:endParaRPr lang="de-DE"/>
          </a:p>
        </p:txBody>
      </p:sp>
    </p:spTree>
    <p:extLst>
      <p:ext uri="{BB962C8B-B14F-4D97-AF65-F5344CB8AC3E}">
        <p14:creationId xmlns:p14="http://schemas.microsoft.com/office/powerpoint/2010/main" val="408062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37CD91-9336-4D29-B703-F68FB26B3122}" type="slidenum">
              <a:rPr lang="en-US" smtClean="0"/>
              <a:t>52</a:t>
            </a:fld>
            <a:endParaRPr lang="en-US"/>
          </a:p>
        </p:txBody>
      </p:sp>
    </p:spTree>
    <p:extLst>
      <p:ext uri="{BB962C8B-B14F-4D97-AF65-F5344CB8AC3E}">
        <p14:creationId xmlns:p14="http://schemas.microsoft.com/office/powerpoint/2010/main" val="3943552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"In one early offline study on metaphor idioms by Gibbs and O’Brien (1990), participants were presented with idiomatic expressions, such as “Spill the beans” and “Let the cat out of the bag”. They were asked define them and form a mental image of each. Next they were asked questions about the mental images, such as “What caused the action to happen?” and “What happens as a result of the action?” Responses across the participants were very consistent; for instance, in describing the image that came to mind with “Spill the beans” and “Let the cat out of the bag,” many participants described a container that opened or tipped over and contents were forcefully revealed. In brief, the results suggested that conceptual metaphors, such MIND IS A CONTAINER and IDEAS ARE ENTITIES, naturally structure people’s understanding of idioms and motivate their meaning." (Matlock &amp; Winter 2015)</a:t>
            </a:r>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53</a:t>
            </a:fld>
            <a:endParaRPr lang="de-DE" dirty="0"/>
          </a:p>
        </p:txBody>
      </p:sp>
    </p:spTree>
    <p:extLst>
      <p:ext uri="{BB962C8B-B14F-4D97-AF65-F5344CB8AC3E}">
        <p14:creationId xmlns:p14="http://schemas.microsoft.com/office/powerpoint/2010/main" val="1753635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genauer: sie wurden gebeten, sich vorzustellen, dass sie entweder einen Stuhl im Raum verrücken oder einen Stuhl zu sich heranziehen</a:t>
            </a:r>
          </a:p>
          <a:p>
            <a:endParaRPr lang="en-DE"/>
          </a:p>
          <a:p>
            <a:r>
              <a:rPr lang="en-GB" sz="1200" kern="1200">
                <a:solidFill>
                  <a:schemeClr val="tx1"/>
                </a:solidFill>
                <a:effectLst/>
                <a:latin typeface="Arial" panose="020B0604020202020204" pitchFamily="34" charset="0"/>
                <a:ea typeface="+mn-ea"/>
                <a:cs typeface="+mn-cs"/>
              </a:rPr>
              <a:t>As predicted, people used primed spatial information to thinkabout time. Subjects primed to think of objects coming toward themthrough space were more likely to think of time as coming towardthem (67% said Wednesday’s meeting had moved to Monday) thanthey were to think of themselves as moving through time (only 33%said the meeting had moved to Friday). Subjects primed to think ofthemselves as moving through space showed the opposite pattern(only 43% said Monday, and 57% said Friday). It appears that people’s thinking about time is indeedtied to their spatial thinking. These results raise a further question: Dopeople unwittingly change their thinking about time during everydayspatial experiences and activities (not just when processing speciallydesigned spatial primes in a laboratory setting)?</a:t>
            </a:r>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54</a:t>
            </a:fld>
            <a:endParaRPr lang="de-DE" dirty="0"/>
          </a:p>
        </p:txBody>
      </p:sp>
    </p:spTree>
    <p:extLst>
      <p:ext uri="{BB962C8B-B14F-4D97-AF65-F5344CB8AC3E}">
        <p14:creationId xmlns:p14="http://schemas.microsoft.com/office/powerpoint/2010/main" val="288688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a:t>
            </a:fld>
            <a:endParaRPr lang="de-DE" dirty="0"/>
          </a:p>
        </p:txBody>
      </p:sp>
    </p:spTree>
    <p:extLst>
      <p:ext uri="{BB962C8B-B14F-4D97-AF65-F5344CB8AC3E}">
        <p14:creationId xmlns:p14="http://schemas.microsoft.com/office/powerpoint/2010/main" val="293520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55</a:t>
            </a:fld>
            <a:endParaRPr lang="de-DE" dirty="0"/>
          </a:p>
        </p:txBody>
      </p:sp>
    </p:spTree>
    <p:extLst>
      <p:ext uri="{BB962C8B-B14F-4D97-AF65-F5344CB8AC3E}">
        <p14:creationId xmlns:p14="http://schemas.microsoft.com/office/powerpoint/2010/main" val="97735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TN fahren mit Confederate im Fahrstuhl; confederate bittet sie, Kaffee/Eiskaffee zu halten, während er/sie persönliche Daten aufnimmt; dann wurden Personen in ein Laborzimmer geführt, wo ihnen Fragebögen vorgelegt wurden unter dem Vorwand, dass es um den Zusammenhang von Persönlichkeit und Konsum ginge; zuerst sollten sie ein Auto bewerten – das war ein "Distractor", der vom eigentlichen Ziel der Studie ablenken sollte; dann wurde ihnen die Beschreibung einer Person vorgelegt, die sie anhand des Fragebogens bewerten sollten – dabei waren fünf der Bewertungskriterien semantisch mit der heiß/kalt-Unterscheidung verbunden, die anderen waren filler. </a:t>
            </a:r>
          </a:p>
        </p:txBody>
      </p:sp>
      <p:sp>
        <p:nvSpPr>
          <p:cNvPr id="4" name="Slide Number Placeholder 3"/>
          <p:cNvSpPr>
            <a:spLocks noGrp="1"/>
          </p:cNvSpPr>
          <p:nvPr>
            <p:ph type="sldNum" sz="quarter" idx="5"/>
          </p:nvPr>
        </p:nvSpPr>
        <p:spPr/>
        <p:txBody>
          <a:bodyPr/>
          <a:lstStyle/>
          <a:p>
            <a:fld id="{E4EA47C3-D6D1-45C7-B7EF-A1183D105D1C}" type="slidenum">
              <a:rPr lang="de-DE" smtClean="0"/>
              <a:pPr/>
              <a:t>56</a:t>
            </a:fld>
            <a:endParaRPr lang="de-DE" dirty="0"/>
          </a:p>
        </p:txBody>
      </p:sp>
    </p:spTree>
    <p:extLst>
      <p:ext uri="{BB962C8B-B14F-4D97-AF65-F5344CB8AC3E}">
        <p14:creationId xmlns:p14="http://schemas.microsoft.com/office/powerpoint/2010/main" val="4033636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TN fahren mit Confederate im Fahrstuhl; confederate bittet sie, Kaffee/Eiskaffee zu halten, während er/sie persönliche Daten aufnimmt; dann wurden Personen in ein Laborzimmer geführt, wo ihnen Fragebögen vorgelegt wurden unter dem Vorwand, dass es um den Zusammenhang von Persönlichkeit und Konsum ginge; zuerst sollten sie ein Auto bewerten – das war ein "Distractor", der vom eigentlichen Ziel der Studie ablenken sollte; dann wurde ihnen die Beschreibung einer Person vorgelegt, die sie anhand des Fragebogens bewerten sollten – dabei waren fünf der Bewertungskriterien semantisch mit der heiß/kalt-Unterscheidung verbunden, die anderen waren filler. </a:t>
            </a:r>
          </a:p>
        </p:txBody>
      </p:sp>
      <p:sp>
        <p:nvSpPr>
          <p:cNvPr id="4" name="Slide Number Placeholder 3"/>
          <p:cNvSpPr>
            <a:spLocks noGrp="1"/>
          </p:cNvSpPr>
          <p:nvPr>
            <p:ph type="sldNum" sz="quarter" idx="5"/>
          </p:nvPr>
        </p:nvSpPr>
        <p:spPr/>
        <p:txBody>
          <a:bodyPr/>
          <a:lstStyle/>
          <a:p>
            <a:fld id="{E4EA47C3-D6D1-45C7-B7EF-A1183D105D1C}" type="slidenum">
              <a:rPr lang="de-DE" smtClean="0"/>
              <a:pPr/>
              <a:t>57</a:t>
            </a:fld>
            <a:endParaRPr lang="de-DE" dirty="0"/>
          </a:p>
        </p:txBody>
      </p:sp>
    </p:spTree>
    <p:extLst>
      <p:ext uri="{BB962C8B-B14F-4D97-AF65-F5344CB8AC3E}">
        <p14:creationId xmlns:p14="http://schemas.microsoft.com/office/powerpoint/2010/main" val="2959134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US"/>
              <a:t>zum Beispiel wird experimentelle Semiotik genutzt, um herauszufinden, welche Rolle die Interaktion in der Entstehung kommunikativer Systeme spielt. Simon Garred und Kollegen haben z.B. untersucht, wie sich die graphische Repräsentation von Konzepten im Zuge eines Kommunikationsspiels verändert abhängig davon, ob die Teilnehmenden Feedback darüber bekommen, ob das Gegenüber verstanden hat. </a:t>
            </a:r>
          </a:p>
          <a:p>
            <a:endParaRPr lang="en-US"/>
          </a:p>
          <a:p>
            <a:endParaRPr lang="en-US"/>
          </a:p>
          <a:p>
            <a:r>
              <a:rPr lang="et-EE" dirty="0"/>
              <a:t>So, in semiotic experiments, which have until now mostly investigated very domain-general principles,  you can see quite well </a:t>
            </a:r>
            <a:r>
              <a:rPr lang="et-EE" b="1" dirty="0"/>
              <a:t>how evolution of a signed system </a:t>
            </a:r>
            <a:r>
              <a:rPr lang="et-EE" dirty="0"/>
              <a:t>can be characterized </a:t>
            </a:r>
            <a:r>
              <a:rPr lang="et-EE" b="1" dirty="0"/>
              <a:t>as finding a balance within these axes</a:t>
            </a:r>
            <a:r>
              <a:rPr lang="et-EE" dirty="0"/>
              <a:t>. So, for </a:t>
            </a:r>
            <a:r>
              <a:rPr lang="et-EE" b="1" dirty="0"/>
              <a:t>example in a study Simon Garrod,  Nic Fay and colleagues (of which kind of studies you will probably hear in much greater detali in the upcoming plenary)</a:t>
            </a:r>
            <a:r>
              <a:rPr lang="et-EE" dirty="0"/>
              <a:t>, where the participants had to communicate words to each other via a graphical medium, you can see how a depiction of an art </a:t>
            </a:r>
            <a:r>
              <a:rPr lang="et-EE" b="1" dirty="0"/>
              <a:t>gallery is becoming more and more elaborate</a:t>
            </a:r>
            <a:r>
              <a:rPr lang="et-EE" dirty="0"/>
              <a:t>, when there is no listener who can speak up that they’ve understood it</a:t>
            </a:r>
            <a:r>
              <a:rPr lang="et-EE" b="1" dirty="0"/>
              <a:t>. This is  a perfect case, where the balance has fallen fully in favour of the percieve</a:t>
            </a:r>
            <a:r>
              <a:rPr lang="et-EE" dirty="0"/>
              <a:t>r, as the </a:t>
            </a:r>
            <a:r>
              <a:rPr lang="et-EE" b="1" dirty="0"/>
              <a:t>drawer, knowing nothing</a:t>
            </a:r>
            <a:r>
              <a:rPr lang="et-EE" dirty="0"/>
              <a:t>, can only assume the worst of their capacities to guess which picture this is. This is also a nice example of how these </a:t>
            </a:r>
            <a:r>
              <a:rPr lang="et-EE" b="1" dirty="0"/>
              <a:t>pressures can intertwine</a:t>
            </a:r>
            <a:r>
              <a:rPr lang="et-EE" dirty="0"/>
              <a:t>, and how for example it can be the interactional dynamic that brings </a:t>
            </a:r>
            <a:r>
              <a:rPr lang="et-EE" b="1" dirty="0"/>
              <a:t>expected perception biases into power, rather than a real life perciever. </a:t>
            </a:r>
          </a:p>
          <a:p>
            <a:endParaRPr lang="et-EE" dirty="0"/>
          </a:p>
          <a:p>
            <a:r>
              <a:rPr lang="et-EE" dirty="0"/>
              <a:t>2) When you have perciever who can confirm when the reception is good enough, as an increasing variety of explanatory images emerges, as the drawing unfolds in time, it is probably the impatience of both the perciever and the producer that lead the image towards simplification, although it may be difficult to tell exactly. In this amazingly linear case, you can see the producer’s laziness in the decreasing number of flowers in the vase, and the perceiver’s impatience as the decreasing number of picture frames.</a:t>
            </a:r>
          </a:p>
          <a:p>
            <a:endParaRPr lang="et-EE" dirty="0"/>
          </a:p>
          <a:p>
            <a:r>
              <a:rPr lang="et-EE" dirty="0"/>
              <a:t>3) Additional results from the same group of researchers also show, how increasing the variety of interlocutors in a community will support the transparency of conventions to an extent by displaying more of residual iconicity.</a:t>
            </a:r>
          </a:p>
          <a:p>
            <a:endParaRPr lang="et-EE" dirty="0"/>
          </a:p>
          <a:p>
            <a:endParaRPr lang="et-EE" dirty="0"/>
          </a:p>
          <a:p>
            <a:endParaRPr lang="et-EE" dirty="0"/>
          </a:p>
          <a:p>
            <a:endParaRPr lang="et-EE" dirty="0"/>
          </a:p>
          <a:p>
            <a:endParaRPr lang="en-US"/>
          </a:p>
        </p:txBody>
      </p:sp>
      <p:sp>
        <p:nvSpPr>
          <p:cNvPr id="4" name="Slide Number Placeholder 3"/>
          <p:cNvSpPr>
            <a:spLocks noGrp="1"/>
          </p:cNvSpPr>
          <p:nvPr>
            <p:ph type="sldNum" sz="quarter" idx="5"/>
          </p:nvPr>
        </p:nvSpPr>
        <p:spPr/>
        <p:txBody>
          <a:bodyPr/>
          <a:lstStyle/>
          <a:p>
            <a:fld id="{8C37CD91-9336-4D29-B703-F68FB26B3122}" type="slidenum">
              <a:rPr lang="en-US" smtClean="0"/>
              <a:t>61</a:t>
            </a:fld>
            <a:endParaRPr lang="en-US"/>
          </a:p>
        </p:txBody>
      </p:sp>
    </p:spTree>
    <p:extLst>
      <p:ext uri="{BB962C8B-B14F-4D97-AF65-F5344CB8AC3E}">
        <p14:creationId xmlns:p14="http://schemas.microsoft.com/office/powerpoint/2010/main" val="359511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Wir kommen mal wieder zurück zu unserer alten Frage: Was ist Bedeutung?</a:t>
            </a:r>
          </a:p>
        </p:txBody>
      </p:sp>
      <p:sp>
        <p:nvSpPr>
          <p:cNvPr id="4" name="Slide Number Placeholder 3"/>
          <p:cNvSpPr>
            <a:spLocks noGrp="1"/>
          </p:cNvSpPr>
          <p:nvPr>
            <p:ph type="sldNum" sz="quarter" idx="5"/>
          </p:nvPr>
        </p:nvSpPr>
        <p:spPr/>
        <p:txBody>
          <a:bodyPr/>
          <a:lstStyle/>
          <a:p>
            <a:fld id="{E4EA47C3-D6D1-45C7-B7EF-A1183D105D1C}" type="slidenum">
              <a:rPr lang="de-DE" smtClean="0"/>
              <a:pPr/>
              <a:t>6</a:t>
            </a:fld>
            <a:endParaRPr lang="de-DE" dirty="0"/>
          </a:p>
        </p:txBody>
      </p:sp>
    </p:spTree>
    <p:extLst>
      <p:ext uri="{BB962C8B-B14F-4D97-AF65-F5344CB8AC3E}">
        <p14:creationId xmlns:p14="http://schemas.microsoft.com/office/powerpoint/2010/main" val="297974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19</a:t>
            </a:fld>
            <a:endParaRPr lang="de-DE"/>
          </a:p>
        </p:txBody>
      </p:sp>
    </p:spTree>
    <p:extLst>
      <p:ext uri="{BB962C8B-B14F-4D97-AF65-F5344CB8AC3E}">
        <p14:creationId xmlns:p14="http://schemas.microsoft.com/office/powerpoint/2010/main" val="4241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en-US"/>
              <a:t>p(x,y)</a:t>
            </a:r>
            <a:r>
              <a:rPr lang="en-US" baseline="0"/>
              <a:t> = Wahrscheinlichkeit, dass x und y gemeinsam auftreten; p(x) = Wahrscheinlichkeit von x; p(y) = Wahrscheinlichkeit von y.</a:t>
            </a:r>
          </a:p>
          <a:p>
            <a:r>
              <a:rPr lang="en-US" baseline="0"/>
              <a:t>Oxy = beobachteter Wert, Exy = erwarteter Wert</a:t>
            </a:r>
          </a:p>
          <a:p>
            <a:r>
              <a:rPr lang="en-US" baseline="0"/>
              <a:t>log2: Logarithmus zur Basis 2:  2</a:t>
            </a:r>
            <a:r>
              <a:rPr lang="de-DE" baseline="0"/>
              <a:t>^10 = 1024; ergo log(1024) = 10.</a:t>
            </a:r>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22</a:t>
            </a:fld>
            <a:endParaRPr lang="de-DE"/>
          </a:p>
        </p:txBody>
      </p:sp>
    </p:spTree>
    <p:extLst>
      <p:ext uri="{BB962C8B-B14F-4D97-AF65-F5344CB8AC3E}">
        <p14:creationId xmlns:p14="http://schemas.microsoft.com/office/powerpoint/2010/main" val="113087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en-US"/>
              <a:t>Hintergrund des Werts: Erwartungswert beim Chi-Quadrat-Test – der Wert, der bei Gleichverteilung</a:t>
            </a:r>
            <a:r>
              <a:rPr lang="en-US" baseline="0"/>
              <a:t> aller Kollokate zu erwarten wäre.</a:t>
            </a:r>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23</a:t>
            </a:fld>
            <a:endParaRPr lang="de-DE"/>
          </a:p>
        </p:txBody>
      </p:sp>
    </p:spTree>
    <p:extLst>
      <p:ext uri="{BB962C8B-B14F-4D97-AF65-F5344CB8AC3E}">
        <p14:creationId xmlns:p14="http://schemas.microsoft.com/office/powerpoint/2010/main" val="138272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en-US"/>
              <a:t>(20-15)</a:t>
            </a:r>
            <a:r>
              <a:rPr lang="de-DE"/>
              <a:t>^2 / 15 = 1.666667; (10-15)^2 / 15 =</a:t>
            </a:r>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26</a:t>
            </a:fld>
            <a:endParaRPr lang="de-DE"/>
          </a:p>
        </p:txBody>
      </p:sp>
    </p:spTree>
    <p:extLst>
      <p:ext uri="{BB962C8B-B14F-4D97-AF65-F5344CB8AC3E}">
        <p14:creationId xmlns:p14="http://schemas.microsoft.com/office/powerpoint/2010/main" val="133567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en-US"/>
              <a:t>Kosinus = Ankathete /</a:t>
            </a:r>
            <a:r>
              <a:rPr lang="en-US" baseline="0"/>
              <a:t> Hypotenuse</a:t>
            </a:r>
          </a:p>
        </p:txBody>
      </p:sp>
      <p:sp>
        <p:nvSpPr>
          <p:cNvPr id="4" name="Foliennummernplatzhalter 3"/>
          <p:cNvSpPr>
            <a:spLocks noGrp="1"/>
          </p:cNvSpPr>
          <p:nvPr>
            <p:ph type="sldNum" sz="quarter" idx="10"/>
          </p:nvPr>
        </p:nvSpPr>
        <p:spPr/>
        <p:txBody>
          <a:bodyPr/>
          <a:lstStyle/>
          <a:p>
            <a:fld id="{40D2F843-3D3D-4773-8BC9-8ABDF58A2738}" type="slidenum">
              <a:rPr lang="de-DE" smtClean="0"/>
              <a:t>29</a:t>
            </a:fld>
            <a:endParaRPr lang="de-DE"/>
          </a:p>
        </p:txBody>
      </p:sp>
    </p:spTree>
    <p:extLst>
      <p:ext uri="{BB962C8B-B14F-4D97-AF65-F5344CB8AC3E}">
        <p14:creationId xmlns:p14="http://schemas.microsoft.com/office/powerpoint/2010/main" val="402193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40D2F843-3D3D-4773-8BC9-8ABDF58A2738}" type="slidenum">
              <a:rPr lang="de-DE" smtClean="0"/>
              <a:t>30</a:t>
            </a:fld>
            <a:endParaRPr lang="de-DE"/>
          </a:p>
        </p:txBody>
      </p:sp>
    </p:spTree>
    <p:extLst>
      <p:ext uri="{BB962C8B-B14F-4D97-AF65-F5344CB8AC3E}">
        <p14:creationId xmlns:p14="http://schemas.microsoft.com/office/powerpoint/2010/main" val="98192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3254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8361793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46573215"/>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764643708"/>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30283227"/>
      </p:ext>
    </p:extLst>
  </p:cSld>
  <p:clrMapOvr>
    <a:masterClrMapping/>
  </p:clrMapOvr>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161278428"/>
      </p:ext>
    </p:extLst>
  </p:cSld>
  <p:clrMapOvr>
    <a:masterClrMapping/>
  </p:clrMapOvr>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60934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112603952"/>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077683850"/>
      </p:ext>
    </p:extLst>
  </p:cSld>
  <p:clrMapOvr>
    <a:masterClrMapping/>
  </p:clrMapOvr>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5576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960897394"/>
      </p:ext>
    </p:extLst>
  </p:cSld>
  <p:clrMapOvr>
    <a:masterClrMapping/>
  </p:clrMapOvr>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2714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479887640"/>
      </p:ext>
    </p:extLst>
  </p:cSld>
  <p:clrMapOvr>
    <a:masterClrMapping/>
  </p:clrMapOvr>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62697664"/>
      </p:ext>
    </p:extLst>
  </p:cSld>
  <p:clrMapOvr>
    <a:masterClrMapping/>
  </p:clrMapOvr>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736764812"/>
      </p:ext>
    </p:extLst>
  </p:cSld>
  <p:clrMapOvr>
    <a:masterClrMapping/>
  </p:clrMapOvr>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80941069"/>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23527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93037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80892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2072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672353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6594" y="466419"/>
            <a:ext cx="6826772" cy="452322"/>
          </a:xfrm>
        </p:spPr>
        <p:txBody>
          <a:bodyPr/>
          <a:lstStyle>
            <a:lvl1pPr algn="l">
              <a:defRPr b="0">
                <a:solidFill>
                  <a:schemeClr val="tx2">
                    <a:lumMod val="75000"/>
                  </a:schemeClr>
                </a:solidFill>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extLst>
      <p:ext uri="{BB962C8B-B14F-4D97-AF65-F5344CB8AC3E}">
        <p14:creationId xmlns:p14="http://schemas.microsoft.com/office/powerpoint/2010/main" val="401879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13049811"/>
      </p:ext>
    </p:extLst>
  </p:cSld>
  <p:clrMapOvr>
    <a:masterClrMapping/>
  </p:clrMapOvr>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2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93736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 id="2147483723" r:id="rId31"/>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3758/s13423-021-01927-8" TargetMode="External"/><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10.png"/><Relationship Id="rId18" Type="http://schemas.openxmlformats.org/officeDocument/2006/relationships/customXml" Target="../ink/ink8.xml"/><Relationship Id="rId26" Type="http://schemas.openxmlformats.org/officeDocument/2006/relationships/customXml" Target="../ink/ink14.xml"/><Relationship Id="rId3" Type="http://schemas.openxmlformats.org/officeDocument/2006/relationships/image" Target="../media/image33.jpe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customXml" Target="../ink/ink5.xml"/><Relationship Id="rId17" Type="http://schemas.openxmlformats.org/officeDocument/2006/relationships/image" Target="../media/image230.png"/><Relationship Id="rId25" Type="http://schemas.openxmlformats.org/officeDocument/2006/relationships/customXml" Target="../ink/ink13.xml"/><Relationship Id="rId2" Type="http://schemas.openxmlformats.org/officeDocument/2006/relationships/image" Target="../media/image32.jpe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0.xml"/><Relationship Id="rId6" Type="http://schemas.openxmlformats.org/officeDocument/2006/relationships/customXml" Target="../ink/ink2.xml"/><Relationship Id="rId11" Type="http://schemas.openxmlformats.org/officeDocument/2006/relationships/image" Target="../media/image200.PNG"/><Relationship Id="rId24" Type="http://schemas.openxmlformats.org/officeDocument/2006/relationships/customXml" Target="../ink/ink12.xml"/><Relationship Id="rId5" Type="http://schemas.openxmlformats.org/officeDocument/2006/relationships/image" Target="../media/image17.png"/><Relationship Id="rId15" Type="http://schemas.openxmlformats.org/officeDocument/2006/relationships/image" Target="../media/image220.PNG"/><Relationship Id="rId23" Type="http://schemas.openxmlformats.org/officeDocument/2006/relationships/customXml" Target="../ink/ink11.xml"/><Relationship Id="rId10" Type="http://schemas.openxmlformats.org/officeDocument/2006/relationships/customXml" Target="../ink/ink4.xml"/><Relationship Id="rId19" Type="http://schemas.openxmlformats.org/officeDocument/2006/relationships/image" Target="../media/image240.png"/><Relationship Id="rId4" Type="http://schemas.openxmlformats.org/officeDocument/2006/relationships/customXml" Target="../ink/ink1.xml"/><Relationship Id="rId9" Type="http://schemas.openxmlformats.org/officeDocument/2006/relationships/image" Target="../media/image19.png"/><Relationship Id="rId14" Type="http://schemas.openxmlformats.org/officeDocument/2006/relationships/customXml" Target="../ink/ink6.xml"/><Relationship Id="rId22" Type="http://schemas.openxmlformats.org/officeDocument/2006/relationships/customXml" Target="../ink/ink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BAED4-9DB3-4AA9-B294-B78EDEB528F4}"/>
              </a:ext>
            </a:extLst>
          </p:cNvPr>
          <p:cNvSpPr>
            <a:spLocks noGrp="1"/>
          </p:cNvSpPr>
          <p:nvPr>
            <p:ph type="ctrTitle"/>
          </p:nvPr>
        </p:nvSpPr>
        <p:spPr>
          <a:xfrm>
            <a:off x="3654279" y="2268082"/>
            <a:ext cx="5179208" cy="1070009"/>
          </a:xfrm>
        </p:spPr>
        <p:txBody>
          <a:bodyPr/>
          <a:lstStyle/>
          <a:p>
            <a:r>
              <a:rPr lang="de-DE" dirty="0"/>
              <a:t>Empirische Methoden in der Semantikforschung</a:t>
            </a:r>
          </a:p>
        </p:txBody>
      </p:sp>
      <p:sp>
        <p:nvSpPr>
          <p:cNvPr id="8" name="Untertitel 7">
            <a:extLst>
              <a:ext uri="{FF2B5EF4-FFF2-40B4-BE49-F238E27FC236}">
                <a16:creationId xmlns:a16="http://schemas.microsoft.com/office/drawing/2014/main" id="{9DC02B59-BC9C-4015-BE1A-A1DF878B866F}"/>
              </a:ext>
            </a:extLst>
          </p:cNvPr>
          <p:cNvSpPr>
            <a:spLocks noGrp="1"/>
          </p:cNvSpPr>
          <p:nvPr>
            <p:ph type="subTitle" idx="1"/>
          </p:nvPr>
        </p:nvSpPr>
        <p:spPr/>
        <p:txBody>
          <a:bodyPr/>
          <a:lstStyle/>
          <a:p>
            <a:r>
              <a:rPr lang="de-DE" dirty="0"/>
              <a:t>Stefan Hartmann</a:t>
            </a:r>
          </a:p>
          <a:p>
            <a:r>
              <a:rPr lang="de-DE" sz="1350" dirty="0"/>
              <a:t>hartmast@hhu.de</a:t>
            </a:r>
          </a:p>
        </p:txBody>
      </p:sp>
      <p:sp>
        <p:nvSpPr>
          <p:cNvPr id="7" name="Datumsplatzhalter 6">
            <a:extLst>
              <a:ext uri="{FF2B5EF4-FFF2-40B4-BE49-F238E27FC236}">
                <a16:creationId xmlns:a16="http://schemas.microsoft.com/office/drawing/2014/main" id="{B307ADE8-D21D-49C8-A8EF-429717DC989C}"/>
              </a:ext>
            </a:extLst>
          </p:cNvPr>
          <p:cNvSpPr>
            <a:spLocks noGrp="1"/>
          </p:cNvSpPr>
          <p:nvPr>
            <p:ph type="dt" sz="half" idx="10"/>
          </p:nvPr>
        </p:nvSpPr>
        <p:spPr>
          <a:xfrm>
            <a:off x="3654278" y="4447133"/>
            <a:ext cx="5179209" cy="274182"/>
          </a:xfrm>
        </p:spPr>
        <p:txBody>
          <a:bodyPr/>
          <a:lstStyle/>
          <a:p>
            <a:r>
              <a:rPr lang="de-DE" dirty="0"/>
              <a:t>Bildmaterial, soweit nicht anders angegeben: </a:t>
            </a:r>
          </a:p>
          <a:p>
            <a:r>
              <a:rPr lang="de-DE" dirty="0"/>
              <a:t>Pixabay/Unsplash, CC0 </a:t>
            </a:r>
          </a:p>
        </p:txBody>
      </p:sp>
      <p:sp>
        <p:nvSpPr>
          <p:cNvPr id="5" name="Untertitel 7">
            <a:extLst>
              <a:ext uri="{FF2B5EF4-FFF2-40B4-BE49-F238E27FC236}">
                <a16:creationId xmlns:a16="http://schemas.microsoft.com/office/drawing/2014/main" id="{9DC02B59-BC9C-4015-BE1A-A1DF878B866F}"/>
              </a:ext>
            </a:extLst>
          </p:cNvPr>
          <p:cNvSpPr txBox="1">
            <a:spLocks/>
          </p:cNvSpPr>
          <p:nvPr/>
        </p:nvSpPr>
        <p:spPr>
          <a:xfrm>
            <a:off x="3654279" y="1350789"/>
            <a:ext cx="4401108" cy="604640"/>
          </a:xfrm>
          <a:prstGeom prst="rect">
            <a:avLst/>
          </a:prstGeom>
        </p:spPr>
        <p:txBody>
          <a:bodyPr vert="horz" lIns="0" tIns="72000" rIns="0" bIns="0" rtlCol="0">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600"/>
              </a:spcBef>
              <a:buClr>
                <a:schemeClr val="accent6"/>
              </a:buClr>
              <a:buFont typeface="Wingdings 2" panose="05020102010507070707"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6"/>
              </a:buClr>
              <a:buFont typeface="Wingdings 2" panose="050201020105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Einführung in die Semantik und Pragmatik</a:t>
            </a:r>
          </a:p>
        </p:txBody>
      </p:sp>
      <p:pic>
        <p:nvPicPr>
          <p:cNvPr id="4" name="Picture 3">
            <a:extLst>
              <a:ext uri="{FF2B5EF4-FFF2-40B4-BE49-F238E27FC236}">
                <a16:creationId xmlns:a16="http://schemas.microsoft.com/office/drawing/2014/main" id="{707B35D3-6A91-4D45-A9F3-25391D40EAEA}"/>
              </a:ext>
            </a:extLst>
          </p:cNvPr>
          <p:cNvPicPr>
            <a:picLocks noChangeAspect="1"/>
          </p:cNvPicPr>
          <p:nvPr/>
        </p:nvPicPr>
        <p:blipFill>
          <a:blip r:embed="rId4"/>
          <a:stretch>
            <a:fillRect/>
          </a:stretch>
        </p:blipFill>
        <p:spPr>
          <a:xfrm>
            <a:off x="7668344" y="4375125"/>
            <a:ext cx="1349648" cy="473007"/>
          </a:xfrm>
          <a:prstGeom prst="rect">
            <a:avLst/>
          </a:prstGeom>
        </p:spPr>
      </p:pic>
    </p:spTree>
    <p:custDataLst>
      <p:tags r:id="rId1"/>
    </p:custDataLst>
    <p:extLst>
      <p:ext uri="{BB962C8B-B14F-4D97-AF65-F5344CB8AC3E}">
        <p14:creationId xmlns:p14="http://schemas.microsoft.com/office/powerpoint/2010/main" val="170159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37A9-7A9C-6946-871A-094A11937D41}"/>
              </a:ext>
            </a:extLst>
          </p:cNvPr>
          <p:cNvSpPr>
            <a:spLocks noGrp="1"/>
          </p:cNvSpPr>
          <p:nvPr>
            <p:ph type="title"/>
          </p:nvPr>
        </p:nvSpPr>
        <p:spPr/>
        <p:txBody>
          <a:bodyPr/>
          <a:lstStyle/>
          <a:p>
            <a:r>
              <a:rPr lang="en-US"/>
              <a:t>Was ist was?</a:t>
            </a:r>
          </a:p>
        </p:txBody>
      </p:sp>
      <p:sp>
        <p:nvSpPr>
          <p:cNvPr id="3" name="Content Placeholder 2">
            <a:extLst>
              <a:ext uri="{FF2B5EF4-FFF2-40B4-BE49-F238E27FC236}">
                <a16:creationId xmlns:a16="http://schemas.microsoft.com/office/drawing/2014/main" id="{44FCBF5C-89BE-194D-81A0-5CE27DBB5035}"/>
              </a:ext>
            </a:extLst>
          </p:cNvPr>
          <p:cNvSpPr>
            <a:spLocks noGrp="1"/>
          </p:cNvSpPr>
          <p:nvPr>
            <p:ph idx="1"/>
          </p:nvPr>
        </p:nvSpPr>
        <p:spPr/>
        <p:txBody>
          <a:bodyPr/>
          <a:lstStyle/>
          <a:p>
            <a:r>
              <a:rPr lang="en-US"/>
              <a:t>Experimentelle Pragmatik: </a:t>
            </a:r>
          </a:p>
          <a:p>
            <a:pPr lvl="1"/>
            <a:r>
              <a:rPr lang="en-US"/>
              <a:t>Experimentelle Untersuchung von Aspekten der Sprachverwendung</a:t>
            </a:r>
          </a:p>
          <a:p>
            <a:pPr lvl="1"/>
            <a:r>
              <a:rPr lang="en-US"/>
              <a:t>Grundfragen: Wie verstehen wir die kommunikativen Absichten des Gegenübers? Welche pragmatischen Faktoren beeinflussen z.B. Formulierungsvarianten?</a:t>
            </a:r>
          </a:p>
        </p:txBody>
      </p:sp>
    </p:spTree>
    <p:extLst>
      <p:ext uri="{BB962C8B-B14F-4D97-AF65-F5344CB8AC3E}">
        <p14:creationId xmlns:p14="http://schemas.microsoft.com/office/powerpoint/2010/main" val="192124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CD69-715A-A54E-8FF4-E87BAD31348A}"/>
              </a:ext>
            </a:extLst>
          </p:cNvPr>
          <p:cNvSpPr>
            <a:spLocks noGrp="1"/>
          </p:cNvSpPr>
          <p:nvPr>
            <p:ph type="title"/>
          </p:nvPr>
        </p:nvSpPr>
        <p:spPr/>
        <p:txBody>
          <a:bodyPr/>
          <a:lstStyle/>
          <a:p>
            <a:r>
              <a:rPr lang="en-US"/>
              <a:t>Was ist was?</a:t>
            </a:r>
          </a:p>
        </p:txBody>
      </p:sp>
      <p:sp>
        <p:nvSpPr>
          <p:cNvPr id="3" name="Content Placeholder 2">
            <a:extLst>
              <a:ext uri="{FF2B5EF4-FFF2-40B4-BE49-F238E27FC236}">
                <a16:creationId xmlns:a16="http://schemas.microsoft.com/office/drawing/2014/main" id="{397C60BC-3B83-494B-A8AB-AF706B493551}"/>
              </a:ext>
            </a:extLst>
          </p:cNvPr>
          <p:cNvSpPr>
            <a:spLocks noGrp="1"/>
          </p:cNvSpPr>
          <p:nvPr>
            <p:ph idx="1"/>
          </p:nvPr>
        </p:nvSpPr>
        <p:spPr/>
        <p:txBody>
          <a:bodyPr/>
          <a:lstStyle/>
          <a:p>
            <a:r>
              <a:rPr lang="en-US"/>
              <a:t>Experimentelle Semantik:</a:t>
            </a:r>
          </a:p>
          <a:p>
            <a:pPr lvl="1"/>
            <a:r>
              <a:rPr lang="en-US"/>
              <a:t>Experimentelle Untersuchung von Sprachverstehen im Kontext</a:t>
            </a:r>
          </a:p>
          <a:p>
            <a:pPr lvl="1"/>
            <a:r>
              <a:rPr lang="en-US"/>
              <a:t>Grundfrage: Wie verstehen wir die Bedeutung von sprachlichen Zeichen?</a:t>
            </a:r>
          </a:p>
          <a:p>
            <a:pPr lvl="1"/>
            <a:endParaRPr lang="en-US"/>
          </a:p>
        </p:txBody>
      </p:sp>
    </p:spTree>
    <p:extLst>
      <p:ext uri="{BB962C8B-B14F-4D97-AF65-F5344CB8AC3E}">
        <p14:creationId xmlns:p14="http://schemas.microsoft.com/office/powerpoint/2010/main" val="28403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F71F-BF4F-914A-9185-57E09491C166}"/>
              </a:ext>
            </a:extLst>
          </p:cNvPr>
          <p:cNvSpPr>
            <a:spLocks noGrp="1"/>
          </p:cNvSpPr>
          <p:nvPr>
            <p:ph type="title"/>
          </p:nvPr>
        </p:nvSpPr>
        <p:spPr/>
        <p:txBody>
          <a:bodyPr/>
          <a:lstStyle/>
          <a:p>
            <a:r>
              <a:rPr lang="en-US"/>
              <a:t>Was ist was?</a:t>
            </a:r>
          </a:p>
        </p:txBody>
      </p:sp>
      <p:sp>
        <p:nvSpPr>
          <p:cNvPr id="3" name="Content Placeholder 2">
            <a:extLst>
              <a:ext uri="{FF2B5EF4-FFF2-40B4-BE49-F238E27FC236}">
                <a16:creationId xmlns:a16="http://schemas.microsoft.com/office/drawing/2014/main" id="{C96C5995-7AED-BE4E-B96A-957ADE5BAD5D}"/>
              </a:ext>
            </a:extLst>
          </p:cNvPr>
          <p:cNvSpPr>
            <a:spLocks noGrp="1"/>
          </p:cNvSpPr>
          <p:nvPr>
            <p:ph idx="1"/>
          </p:nvPr>
        </p:nvSpPr>
        <p:spPr/>
        <p:txBody>
          <a:bodyPr/>
          <a:lstStyle/>
          <a:p>
            <a:r>
              <a:rPr lang="en-US"/>
              <a:t>Experimentelle Semiotik:</a:t>
            </a:r>
          </a:p>
          <a:p>
            <a:pPr lvl="1"/>
            <a:r>
              <a:rPr lang="en-US"/>
              <a:t>Experimentelle Untersuchung von nicht-sprachlichen Kommunikationssystemen</a:t>
            </a:r>
          </a:p>
          <a:p>
            <a:pPr lvl="1"/>
            <a:r>
              <a:rPr lang="en-US"/>
              <a:t>Grundfragen: Wie entstehen symbolische Zeichen? Wie werden sie konventionalisiert? Wie entstehen (neue) Kommunikationssysteme? </a:t>
            </a:r>
          </a:p>
          <a:p>
            <a:pPr lvl="1"/>
            <a:endParaRPr lang="en-US"/>
          </a:p>
        </p:txBody>
      </p:sp>
    </p:spTree>
    <p:extLst>
      <p:ext uri="{BB962C8B-B14F-4D97-AF65-F5344CB8AC3E}">
        <p14:creationId xmlns:p14="http://schemas.microsoft.com/office/powerpoint/2010/main" val="2430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D310-5FE7-9F4F-884D-41A4FAB0EED3}"/>
              </a:ext>
            </a:extLst>
          </p:cNvPr>
          <p:cNvSpPr>
            <a:spLocks noGrp="1"/>
          </p:cNvSpPr>
          <p:nvPr>
            <p:ph type="title"/>
          </p:nvPr>
        </p:nvSpPr>
        <p:spPr/>
        <p:txBody>
          <a:bodyPr/>
          <a:lstStyle/>
          <a:p>
            <a:r>
              <a:rPr lang="en-DE"/>
              <a:t>Semantik korpusbasiert untersuchen</a:t>
            </a:r>
          </a:p>
        </p:txBody>
      </p:sp>
      <p:sp>
        <p:nvSpPr>
          <p:cNvPr id="3" name="Footer Placeholder 2">
            <a:extLst>
              <a:ext uri="{FF2B5EF4-FFF2-40B4-BE49-F238E27FC236}">
                <a16:creationId xmlns:a16="http://schemas.microsoft.com/office/drawing/2014/main" id="{95949438-848E-964A-9C86-A730EA36C3B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2631E9D-13D4-034A-95E5-A400B1ACC9B1}"/>
              </a:ext>
            </a:extLst>
          </p:cNvPr>
          <p:cNvSpPr>
            <a:spLocks noGrp="1"/>
          </p:cNvSpPr>
          <p:nvPr>
            <p:ph type="sldNum" sz="quarter" idx="12"/>
          </p:nvPr>
        </p:nvSpPr>
        <p:spPr/>
        <p:txBody>
          <a:bodyPr/>
          <a:lstStyle/>
          <a:p>
            <a:fld id="{9D195BCC-3514-4B1B-9C18-24F3D67EC549}" type="slidenum">
              <a:rPr lang="de-DE" smtClean="0"/>
              <a:t>13</a:t>
            </a:fld>
            <a:endParaRPr lang="de-DE"/>
          </a:p>
        </p:txBody>
      </p:sp>
      <p:sp>
        <p:nvSpPr>
          <p:cNvPr id="5" name="Text Placeholder 4">
            <a:extLst>
              <a:ext uri="{FF2B5EF4-FFF2-40B4-BE49-F238E27FC236}">
                <a16:creationId xmlns:a16="http://schemas.microsoft.com/office/drawing/2014/main" id="{121433BC-3450-064C-866B-4D64758E0893}"/>
              </a:ext>
            </a:extLst>
          </p:cNvPr>
          <p:cNvSpPr>
            <a:spLocks noGrp="1"/>
          </p:cNvSpPr>
          <p:nvPr>
            <p:ph type="body" sz="quarter" idx="14"/>
          </p:nvPr>
        </p:nvSpPr>
        <p:spPr/>
        <p:txBody>
          <a:bodyPr/>
          <a:lstStyle/>
          <a:p>
            <a:r>
              <a:rPr lang="en-US"/>
              <a:t>wichtige Erkenntnis der Frame-Semantik: Sprachliche Einheiten aktivieren umfangreiches (Hintergrund-)Wissen</a:t>
            </a:r>
          </a:p>
          <a:p>
            <a:r>
              <a:rPr lang="en-US"/>
              <a:t>während sich z.B. (flexions-)morphologischer Wandel korpusbasiert einfach durch Beobachtung der Oberflächenstrukturen beschreiben lässt, ist die Untersuchung vonSemantik immer mit Interpretation verbunden.</a:t>
            </a:r>
          </a:p>
          <a:p>
            <a:r>
              <a:rPr lang="en-US"/>
              <a:t>Wie kann man Semantik – und semantischen Wandel – dennoch korpusbasiert untersuchen?</a:t>
            </a:r>
          </a:p>
          <a:p>
            <a:endParaRPr lang="en-DE"/>
          </a:p>
        </p:txBody>
      </p:sp>
      <p:sp>
        <p:nvSpPr>
          <p:cNvPr id="6" name="Text Placeholder 5">
            <a:extLst>
              <a:ext uri="{FF2B5EF4-FFF2-40B4-BE49-F238E27FC236}">
                <a16:creationId xmlns:a16="http://schemas.microsoft.com/office/drawing/2014/main" id="{BCC313FD-1FD8-004C-92B2-307738CC29D6}"/>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238460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4171-F24F-1247-9717-A5BCE3919962}"/>
              </a:ext>
            </a:extLst>
          </p:cNvPr>
          <p:cNvSpPr>
            <a:spLocks noGrp="1"/>
          </p:cNvSpPr>
          <p:nvPr>
            <p:ph type="title"/>
          </p:nvPr>
        </p:nvSpPr>
        <p:spPr/>
        <p:txBody>
          <a:bodyPr/>
          <a:lstStyle/>
          <a:p>
            <a:r>
              <a:rPr lang="en-US"/>
              <a:t>Semantik nach Firth</a:t>
            </a:r>
          </a:p>
        </p:txBody>
      </p:sp>
      <p:sp>
        <p:nvSpPr>
          <p:cNvPr id="3" name="Content Placeholder 2">
            <a:extLst>
              <a:ext uri="{FF2B5EF4-FFF2-40B4-BE49-F238E27FC236}">
                <a16:creationId xmlns:a16="http://schemas.microsoft.com/office/drawing/2014/main" id="{DC6BAB17-6496-444B-B2E4-319F9E4106EC}"/>
              </a:ext>
            </a:extLst>
          </p:cNvPr>
          <p:cNvSpPr>
            <a:spLocks noGrp="1"/>
          </p:cNvSpPr>
          <p:nvPr>
            <p:ph idx="1"/>
          </p:nvPr>
        </p:nvSpPr>
        <p:spPr>
          <a:xfrm>
            <a:off x="1021942" y="1469778"/>
            <a:ext cx="3792855" cy="3090566"/>
          </a:xfrm>
        </p:spPr>
        <p:txBody>
          <a:bodyPr/>
          <a:lstStyle/>
          <a:p>
            <a:pPr marL="0" indent="0" algn="ctr">
              <a:buNone/>
            </a:pPr>
            <a:endParaRPr lang="en-US" sz="2000"/>
          </a:p>
          <a:p>
            <a:pPr marL="0" indent="0" algn="ctr">
              <a:buNone/>
            </a:pPr>
            <a:r>
              <a:rPr lang="en-US" sz="2000" b="1"/>
              <a:t>John Rupert Firth </a:t>
            </a:r>
            <a:br>
              <a:rPr lang="en-US" sz="2000" b="1"/>
            </a:br>
            <a:r>
              <a:rPr lang="en-US" sz="2000" b="1"/>
              <a:t>(1890-1960):</a:t>
            </a:r>
          </a:p>
          <a:p>
            <a:pPr marL="0" indent="0" algn="ctr">
              <a:buNone/>
            </a:pPr>
            <a:endParaRPr lang="en-US" sz="2000"/>
          </a:p>
          <a:p>
            <a:pPr marL="0" indent="0" algn="ctr">
              <a:buNone/>
            </a:pPr>
            <a:r>
              <a:rPr lang="en-US" sz="2000" i="1"/>
              <a:t>You shall know a word by the company it keeps.</a:t>
            </a:r>
          </a:p>
        </p:txBody>
      </p:sp>
      <p:sp>
        <p:nvSpPr>
          <p:cNvPr id="4" name="Slide Number Placeholder 3">
            <a:extLst>
              <a:ext uri="{FF2B5EF4-FFF2-40B4-BE49-F238E27FC236}">
                <a16:creationId xmlns:a16="http://schemas.microsoft.com/office/drawing/2014/main" id="{E3BA18CD-792B-3E4C-9BFD-EF4482A1F5ED}"/>
              </a:ext>
            </a:extLst>
          </p:cNvPr>
          <p:cNvSpPr>
            <a:spLocks noGrp="1"/>
          </p:cNvSpPr>
          <p:nvPr>
            <p:ph type="sldNum" sz="quarter" idx="12"/>
          </p:nvPr>
        </p:nvSpPr>
        <p:spPr/>
        <p:txBody>
          <a:bodyPr/>
          <a:lstStyle/>
          <a:p>
            <a:fld id="{6C6AE60A-B69C-4790-82F7-3882EDF23186}" type="slidenum">
              <a:rPr lang="de-DE" smtClean="0"/>
              <a:t>14</a:t>
            </a:fld>
            <a:endParaRPr lang="de-DE"/>
          </a:p>
        </p:txBody>
      </p:sp>
      <p:pic>
        <p:nvPicPr>
          <p:cNvPr id="1026" name="Picture 2" descr="File:John Rupert Firth.png">
            <a:extLst>
              <a:ext uri="{FF2B5EF4-FFF2-40B4-BE49-F238E27FC236}">
                <a16:creationId xmlns:a16="http://schemas.microsoft.com/office/drawing/2014/main" id="{51163DB8-B76B-3242-BC40-DDBEB9FB1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676" y="1469778"/>
            <a:ext cx="2136234" cy="3051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C9E634-4AA1-B544-AE43-9C84406FD0E3}"/>
              </a:ext>
            </a:extLst>
          </p:cNvPr>
          <p:cNvSpPr txBox="1"/>
          <p:nvPr/>
        </p:nvSpPr>
        <p:spPr>
          <a:xfrm>
            <a:off x="5463836" y="4521541"/>
            <a:ext cx="2136234" cy="577466"/>
          </a:xfrm>
          <a:prstGeom prst="rect">
            <a:avLst/>
          </a:prstGeom>
          <a:noFill/>
        </p:spPr>
        <p:txBody>
          <a:bodyPr wrap="square" rtlCol="0">
            <a:spAutoFit/>
          </a:bodyPr>
          <a:lstStyle/>
          <a:p>
            <a:r>
              <a:rPr lang="en-US" sz="1051"/>
              <a:t>Foto: public domain</a:t>
            </a:r>
          </a:p>
          <a:p>
            <a:r>
              <a:rPr lang="en-US" sz="1051"/>
              <a:t>https://commons.wikimedia.org/wiki/File:John_Rupert_Firth.png</a:t>
            </a:r>
          </a:p>
        </p:txBody>
      </p:sp>
    </p:spTree>
    <p:extLst>
      <p:ext uri="{BB962C8B-B14F-4D97-AF65-F5344CB8AC3E}">
        <p14:creationId xmlns:p14="http://schemas.microsoft.com/office/powerpoint/2010/main" val="289754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732E2-2CF0-A543-9575-197581809F9C}"/>
              </a:ext>
            </a:extLst>
          </p:cNvPr>
          <p:cNvSpPr>
            <a:spLocks noGrp="1"/>
          </p:cNvSpPr>
          <p:nvPr>
            <p:ph type="title"/>
          </p:nvPr>
        </p:nvSpPr>
        <p:spPr/>
        <p:txBody>
          <a:bodyPr/>
          <a:lstStyle/>
          <a:p>
            <a:r>
              <a:rPr lang="en-US"/>
              <a:t>Distributionale Semantik</a:t>
            </a:r>
          </a:p>
        </p:txBody>
      </p:sp>
      <p:sp>
        <p:nvSpPr>
          <p:cNvPr id="3" name="Content Placeholder 2">
            <a:extLst>
              <a:ext uri="{FF2B5EF4-FFF2-40B4-BE49-F238E27FC236}">
                <a16:creationId xmlns:a16="http://schemas.microsoft.com/office/drawing/2014/main" id="{F88D3C30-052E-D149-92FE-E07D2E033067}"/>
              </a:ext>
            </a:extLst>
          </p:cNvPr>
          <p:cNvSpPr>
            <a:spLocks noGrp="1"/>
          </p:cNvSpPr>
          <p:nvPr>
            <p:ph idx="1"/>
          </p:nvPr>
        </p:nvSpPr>
        <p:spPr>
          <a:xfrm>
            <a:off x="521522" y="1206773"/>
            <a:ext cx="8100956" cy="3423465"/>
          </a:xfrm>
        </p:spPr>
        <p:txBody>
          <a:bodyPr/>
          <a:lstStyle/>
          <a:p>
            <a:r>
              <a:rPr lang="en-US" sz="2000"/>
              <a:t>geht davon aus, dass der </a:t>
            </a:r>
            <a:r>
              <a:rPr lang="en-US" sz="2000" b="1"/>
              <a:t>Kontext </a:t>
            </a:r>
            <a:r>
              <a:rPr lang="en-US" sz="2000"/>
              <a:t>wichtige Rückschlüsse auf semantische Eigenschaften sprachlicher Einheiten (meist: Wörter) zulässt</a:t>
            </a:r>
          </a:p>
          <a:p>
            <a:r>
              <a:rPr lang="en-US" sz="2000"/>
              <a:t>zugrundeliegende Beobachtung: Wörter, die in ähnlichen Kontexten auftreten, haben meist auch ähnliche Bedeutungen.</a:t>
            </a:r>
          </a:p>
          <a:p>
            <a:r>
              <a:rPr lang="en-US" sz="2000"/>
              <a:t>Herangehensweise: sog. </a:t>
            </a:r>
            <a:r>
              <a:rPr lang="en-US" sz="2000" i="1"/>
              <a:t>semantic vector space models</a:t>
            </a:r>
          </a:p>
        </p:txBody>
      </p:sp>
      <p:sp>
        <p:nvSpPr>
          <p:cNvPr id="4" name="Slide Number Placeholder 3">
            <a:extLst>
              <a:ext uri="{FF2B5EF4-FFF2-40B4-BE49-F238E27FC236}">
                <a16:creationId xmlns:a16="http://schemas.microsoft.com/office/drawing/2014/main" id="{7AD84572-B075-9F49-9FAD-6573E759F57A}"/>
              </a:ext>
            </a:extLst>
          </p:cNvPr>
          <p:cNvSpPr>
            <a:spLocks noGrp="1"/>
          </p:cNvSpPr>
          <p:nvPr>
            <p:ph type="sldNum" sz="quarter" idx="12"/>
          </p:nvPr>
        </p:nvSpPr>
        <p:spPr/>
        <p:txBody>
          <a:bodyPr/>
          <a:lstStyle/>
          <a:p>
            <a:fld id="{6C6AE60A-B69C-4790-82F7-3882EDF23186}" type="slidenum">
              <a:rPr lang="de-DE" smtClean="0"/>
              <a:t>15</a:t>
            </a:fld>
            <a:endParaRPr lang="de-DE"/>
          </a:p>
        </p:txBody>
      </p:sp>
    </p:spTree>
    <p:extLst>
      <p:ext uri="{BB962C8B-B14F-4D97-AF65-F5344CB8AC3E}">
        <p14:creationId xmlns:p14="http://schemas.microsoft.com/office/powerpoint/2010/main" val="32642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Bag-of-words vector space model</a:t>
            </a:r>
          </a:p>
        </p:txBody>
      </p:sp>
      <p:sp>
        <p:nvSpPr>
          <p:cNvPr id="3" name="Inhaltsplatzhalter 2"/>
          <p:cNvSpPr>
            <a:spLocks noGrp="1"/>
          </p:cNvSpPr>
          <p:nvPr>
            <p:ph idx="1"/>
          </p:nvPr>
        </p:nvSpPr>
        <p:spPr>
          <a:xfrm>
            <a:off x="1243671" y="1370909"/>
            <a:ext cx="6678593" cy="3267533"/>
          </a:xfrm>
        </p:spPr>
        <p:txBody>
          <a:bodyPr>
            <a:normAutofit/>
          </a:bodyPr>
          <a:lstStyle/>
          <a:p>
            <a:pPr marL="0" indent="0" defTabSz="135162">
              <a:lnSpc>
                <a:spcPct val="100000"/>
              </a:lnSpc>
              <a:spcBef>
                <a:spcPts val="0"/>
              </a:spcBef>
              <a:buNone/>
            </a:pPr>
            <a:r>
              <a:rPr lang="en-US" sz="751">
                <a:latin typeface="Courier New" charset="0"/>
                <a:ea typeface="Courier New" charset="0"/>
                <a:cs typeface="Courier New" charset="0"/>
              </a:rPr>
              <a:t>Das mit der erfolgreichen Eroberung und		"</a:t>
            </a:r>
            <a:r>
              <a:rPr lang="en-US" sz="751">
                <a:solidFill>
                  <a:srgbClr val="FF0000"/>
                </a:solidFill>
                <a:latin typeface="Courier New" charset="0"/>
                <a:ea typeface="Courier New" charset="0"/>
                <a:cs typeface="Courier New" charset="0"/>
              </a:rPr>
              <a:t>Zivilisierung</a:t>
            </a:r>
            <a:r>
              <a:rPr lang="en-US" sz="751">
                <a:latin typeface="Courier New" charset="0"/>
                <a:ea typeface="Courier New" charset="0"/>
                <a:cs typeface="Courier New" charset="0"/>
              </a:rPr>
              <a:t>"	des "wilden Westens" einhergehende Bild des aufrechten</a:t>
            </a:r>
          </a:p>
          <a:p>
            <a:pPr marL="0" indent="0" defTabSz="135162">
              <a:lnSpc>
                <a:spcPct val="100000"/>
              </a:lnSpc>
              <a:spcBef>
                <a:spcPts val="0"/>
              </a:spcBef>
              <a:buNone/>
            </a:pPr>
            <a:r>
              <a:rPr lang="en-US" sz="751">
                <a:latin typeface="Courier New" charset="0"/>
                <a:ea typeface="Courier New" charset="0"/>
                <a:cs typeface="Courier New" charset="0"/>
              </a:rPr>
              <a:t>er erzählt von der Eroberung und 					</a:t>
            </a:r>
            <a:r>
              <a:rPr lang="en-US" sz="751">
                <a:solidFill>
                  <a:srgbClr val="FF0000"/>
                </a:solidFill>
                <a:latin typeface="Courier New" charset="0"/>
                <a:ea typeface="Courier New" charset="0"/>
                <a:cs typeface="Courier New" charset="0"/>
              </a:rPr>
              <a:t>Zivilisierung</a:t>
            </a:r>
            <a:r>
              <a:rPr lang="en-US" sz="751">
                <a:latin typeface="Courier New" charset="0"/>
                <a:ea typeface="Courier New" charset="0"/>
                <a:cs typeface="Courier New" charset="0"/>
              </a:rPr>
              <a:t>	 	eines halben Kontinents .</a:t>
            </a:r>
          </a:p>
          <a:p>
            <a:pPr marL="0" indent="0" defTabSz="135162">
              <a:lnSpc>
                <a:spcPct val="100000"/>
              </a:lnSpc>
              <a:spcBef>
                <a:spcPts val="0"/>
              </a:spcBef>
              <a:buNone/>
            </a:pPr>
            <a:r>
              <a:rPr lang="en-US" sz="751">
                <a:latin typeface="Courier New" charset="0"/>
                <a:ea typeface="Courier New" charset="0"/>
                <a:cs typeface="Courier New" charset="0"/>
              </a:rPr>
              <a:t>als Mittel zur Eroberung und » 					</a:t>
            </a:r>
            <a:r>
              <a:rPr lang="en-US" sz="751">
                <a:solidFill>
                  <a:srgbClr val="FF0000"/>
                </a:solidFill>
                <a:latin typeface="Courier New" charset="0"/>
                <a:ea typeface="Courier New" charset="0"/>
                <a:cs typeface="Courier New" charset="0"/>
              </a:rPr>
              <a:t>Zivilisierung</a:t>
            </a:r>
            <a:r>
              <a:rPr lang="en-US" sz="751">
                <a:latin typeface="Courier New" charset="0"/>
                <a:ea typeface="Courier New" charset="0"/>
                <a:cs typeface="Courier New" charset="0"/>
              </a:rPr>
              <a:t>	 	« fremden Bodens zu führen .</a:t>
            </a:r>
          </a:p>
          <a:p>
            <a:pPr marL="0" indent="0" defTabSz="135162">
              <a:lnSpc>
                <a:spcPct val="100000"/>
              </a:lnSpc>
              <a:spcBef>
                <a:spcPts val="0"/>
              </a:spcBef>
              <a:buNone/>
            </a:pPr>
            <a:r>
              <a:rPr lang="en-US" sz="751">
                <a:latin typeface="Courier New" charset="0"/>
                <a:ea typeface="Courier New" charset="0"/>
                <a:cs typeface="Courier New" charset="0"/>
              </a:rPr>
              <a:t>Es geht um Eroberung , vielleicht auch 		</a:t>
            </a:r>
            <a:r>
              <a:rPr lang="en-US" sz="751">
                <a:solidFill>
                  <a:srgbClr val="FF0000"/>
                </a:solidFill>
                <a:latin typeface="Courier New" charset="0"/>
                <a:ea typeface="Courier New" charset="0"/>
                <a:cs typeface="Courier New" charset="0"/>
              </a:rPr>
              <a:t>Zivilisierung</a:t>
            </a:r>
            <a:r>
              <a:rPr lang="en-US" sz="751">
                <a:latin typeface="Courier New" charset="0"/>
                <a:ea typeface="Courier New" charset="0"/>
                <a:cs typeface="Courier New" charset="0"/>
              </a:rPr>
              <a:t>	 .</a:t>
            </a:r>
          </a:p>
          <a:p>
            <a:pPr marL="0" indent="0" defTabSz="135162">
              <a:lnSpc>
                <a:spcPct val="100000"/>
              </a:lnSpc>
              <a:spcBef>
                <a:spcPts val="0"/>
              </a:spcBef>
              <a:buNone/>
            </a:pPr>
            <a:endParaRPr lang="en-US" sz="751">
              <a:latin typeface="Courier New" charset="0"/>
              <a:ea typeface="Courier New" charset="0"/>
              <a:cs typeface="Courier New" charset="0"/>
            </a:endParaRPr>
          </a:p>
          <a:p>
            <a:pPr marL="0" indent="0" defTabSz="135162">
              <a:lnSpc>
                <a:spcPct val="100000"/>
              </a:lnSpc>
              <a:spcBef>
                <a:spcPts val="0"/>
              </a:spcBef>
              <a:buNone/>
            </a:pPr>
            <a:endParaRPr lang="en-US" sz="751">
              <a:latin typeface="Courier New" charset="0"/>
              <a:ea typeface="Courier New" charset="0"/>
              <a:cs typeface="Courier New" charset="0"/>
            </a:endParaRPr>
          </a:p>
          <a:p>
            <a:pPr marL="0" indent="0" defTabSz="135162">
              <a:lnSpc>
                <a:spcPct val="100000"/>
              </a:lnSpc>
              <a:spcBef>
                <a:spcPts val="0"/>
              </a:spcBef>
              <a:buNone/>
            </a:pPr>
            <a:r>
              <a:rPr lang="en-US" sz="751">
                <a:latin typeface="Courier New" charset="0"/>
                <a:ea typeface="Courier New" charset="0"/>
                <a:cs typeface="Courier New" charset="0"/>
              </a:rPr>
              <a:t>Dabei ist es doch die eigene Kultur und 			</a:t>
            </a:r>
            <a:r>
              <a:rPr lang="en-US" sz="751">
                <a:solidFill>
                  <a:srgbClr val="0070C0"/>
                </a:solidFill>
                <a:latin typeface="Courier New" charset="0"/>
                <a:ea typeface="Courier New" charset="0"/>
                <a:cs typeface="Courier New" charset="0"/>
              </a:rPr>
              <a:t>Zivilisation</a:t>
            </a:r>
            <a:r>
              <a:rPr lang="en-US" sz="751">
                <a:latin typeface="Courier New" charset="0"/>
                <a:ea typeface="Courier New" charset="0"/>
                <a:cs typeface="Courier New" charset="0"/>
              </a:rPr>
              <a:t>	 , die sich als zu schwach erweist</a:t>
            </a:r>
          </a:p>
          <a:p>
            <a:pPr marL="0" indent="0" defTabSz="135162">
              <a:lnSpc>
                <a:spcPct val="100000"/>
              </a:lnSpc>
              <a:spcBef>
                <a:spcPts val="0"/>
              </a:spcBef>
              <a:buNone/>
            </a:pPr>
            <a:r>
              <a:rPr lang="en-US" sz="751">
                <a:latin typeface="Courier New" charset="0"/>
                <a:ea typeface="Courier New" charset="0"/>
                <a:cs typeface="Courier New" charset="0"/>
              </a:rPr>
              <a:t> Kultur ist Seele , ist Zeit ; 						</a:t>
            </a:r>
            <a:r>
              <a:rPr lang="en-US" sz="751">
                <a:solidFill>
                  <a:srgbClr val="0070C0"/>
                </a:solidFill>
                <a:latin typeface="Courier New" charset="0"/>
                <a:ea typeface="Courier New" charset="0"/>
                <a:cs typeface="Courier New" charset="0"/>
              </a:rPr>
              <a:t>Zivilisation</a:t>
            </a:r>
            <a:r>
              <a:rPr lang="en-US" sz="751">
                <a:latin typeface="Courier New" charset="0"/>
                <a:ea typeface="Courier New" charset="0"/>
                <a:cs typeface="Courier New" charset="0"/>
              </a:rPr>
              <a:t>	 ist Geist , ist Raum .</a:t>
            </a:r>
          </a:p>
          <a:p>
            <a:pPr marL="0" indent="0" defTabSz="135162">
              <a:lnSpc>
                <a:spcPct val="100000"/>
              </a:lnSpc>
              <a:spcBef>
                <a:spcPts val="0"/>
              </a:spcBef>
              <a:buNone/>
            </a:pPr>
            <a:r>
              <a:rPr lang="en-US" sz="751">
                <a:latin typeface="Courier New" charset="0"/>
                <a:ea typeface="Courier New" charset="0"/>
                <a:cs typeface="Courier New" charset="0"/>
              </a:rPr>
              <a:t>Was wir menschliche Kultur und menschliche 	</a:t>
            </a:r>
            <a:r>
              <a:rPr lang="en-US" sz="751">
                <a:solidFill>
                  <a:srgbClr val="0070C0"/>
                </a:solidFill>
                <a:latin typeface="Courier New" charset="0"/>
                <a:ea typeface="Courier New" charset="0"/>
                <a:cs typeface="Courier New" charset="0"/>
              </a:rPr>
              <a:t>Zivilisation</a:t>
            </a:r>
            <a:r>
              <a:rPr lang="en-US" sz="751">
                <a:latin typeface="Courier New" charset="0"/>
                <a:ea typeface="Courier New" charset="0"/>
                <a:cs typeface="Courier New" charset="0"/>
              </a:rPr>
              <a:t>	 nennen , sind Manifestationen solch einer Welt .</a:t>
            </a:r>
          </a:p>
          <a:p>
            <a:pPr marL="0" indent="0" defTabSz="135162">
              <a:lnSpc>
                <a:spcPct val="100000"/>
              </a:lnSpc>
              <a:spcBef>
                <a:spcPts val="0"/>
              </a:spcBef>
              <a:buNone/>
            </a:pPr>
            <a:r>
              <a:rPr lang="en-US" sz="751">
                <a:latin typeface="Courier New" charset="0"/>
                <a:ea typeface="Courier New" charset="0"/>
                <a:cs typeface="Courier New" charset="0"/>
              </a:rPr>
              <a:t>Die europäische 													</a:t>
            </a:r>
            <a:r>
              <a:rPr lang="en-US" sz="751">
                <a:solidFill>
                  <a:srgbClr val="0070C0"/>
                </a:solidFill>
                <a:latin typeface="Courier New" charset="0"/>
                <a:ea typeface="Courier New" charset="0"/>
                <a:cs typeface="Courier New" charset="0"/>
              </a:rPr>
              <a:t>Zivilisation</a:t>
            </a:r>
            <a:r>
              <a:rPr lang="en-US" sz="751">
                <a:latin typeface="Courier New" charset="0"/>
                <a:ea typeface="Courier New" charset="0"/>
                <a:cs typeface="Courier New" charset="0"/>
              </a:rPr>
              <a:t>	 hat den Endsieg über alle anderen Kulturen</a:t>
            </a:r>
          </a:p>
        </p:txBody>
      </p:sp>
      <p:sp>
        <p:nvSpPr>
          <p:cNvPr id="4" name="Foliennummernplatzhalter 3"/>
          <p:cNvSpPr>
            <a:spLocks noGrp="1"/>
          </p:cNvSpPr>
          <p:nvPr>
            <p:ph type="sldNum" sz="quarter" idx="12"/>
          </p:nvPr>
        </p:nvSpPr>
        <p:spPr/>
        <p:txBody>
          <a:bodyPr/>
          <a:lstStyle/>
          <a:p>
            <a:fld id="{499CFDCF-8BEE-4015-B066-F2216333A07F}" type="slidenum">
              <a:rPr lang="en-US" smtClean="0"/>
              <a:pPr/>
              <a:t>16</a:t>
            </a:fld>
            <a:endParaRPr lang="en-US"/>
          </a:p>
        </p:txBody>
      </p:sp>
      <p:sp>
        <p:nvSpPr>
          <p:cNvPr id="11" name="Textfeld 10"/>
          <p:cNvSpPr txBox="1"/>
          <p:nvPr/>
        </p:nvSpPr>
        <p:spPr>
          <a:xfrm>
            <a:off x="2571126" y="2877561"/>
            <a:ext cx="1373293" cy="277127"/>
          </a:xfrm>
          <a:prstGeom prst="rect">
            <a:avLst/>
          </a:prstGeom>
          <a:noFill/>
        </p:spPr>
        <p:txBody>
          <a:bodyPr wrap="square" rtlCol="0">
            <a:spAutoFit/>
          </a:bodyPr>
          <a:lstStyle/>
          <a:p>
            <a:r>
              <a:rPr lang="en-US" sz="1201">
                <a:latin typeface="Courier New" charset="0"/>
                <a:ea typeface="Courier New" charset="0"/>
                <a:cs typeface="Courier New" charset="0"/>
              </a:rPr>
              <a:t>Eroberung</a:t>
            </a:r>
          </a:p>
        </p:txBody>
      </p:sp>
      <p:sp>
        <p:nvSpPr>
          <p:cNvPr id="12" name="Textfeld 11"/>
          <p:cNvSpPr txBox="1"/>
          <p:nvPr/>
        </p:nvSpPr>
        <p:spPr>
          <a:xfrm>
            <a:off x="2571126" y="2877561"/>
            <a:ext cx="1373293" cy="277127"/>
          </a:xfrm>
          <a:prstGeom prst="rect">
            <a:avLst/>
          </a:prstGeom>
          <a:noFill/>
        </p:spPr>
        <p:txBody>
          <a:bodyPr wrap="square" rtlCol="0">
            <a:spAutoFit/>
          </a:bodyPr>
          <a:lstStyle/>
          <a:p>
            <a:r>
              <a:rPr lang="en-US" sz="1201">
                <a:latin typeface="Courier New" charset="0"/>
                <a:ea typeface="Courier New" charset="0"/>
                <a:cs typeface="Courier New" charset="0"/>
              </a:rPr>
              <a:t>Eroberung</a:t>
            </a:r>
          </a:p>
        </p:txBody>
      </p:sp>
      <p:sp>
        <p:nvSpPr>
          <p:cNvPr id="13" name="Textfeld 12"/>
          <p:cNvSpPr txBox="1"/>
          <p:nvPr/>
        </p:nvSpPr>
        <p:spPr>
          <a:xfrm>
            <a:off x="2571126" y="2877561"/>
            <a:ext cx="1373293" cy="277127"/>
          </a:xfrm>
          <a:prstGeom prst="rect">
            <a:avLst/>
          </a:prstGeom>
          <a:noFill/>
        </p:spPr>
        <p:txBody>
          <a:bodyPr wrap="square" rtlCol="0">
            <a:spAutoFit/>
          </a:bodyPr>
          <a:lstStyle/>
          <a:p>
            <a:r>
              <a:rPr lang="en-US" sz="1201">
                <a:latin typeface="Courier New" charset="0"/>
                <a:ea typeface="Courier New" charset="0"/>
                <a:cs typeface="Courier New" charset="0"/>
              </a:rPr>
              <a:t>Eroberung</a:t>
            </a:r>
          </a:p>
        </p:txBody>
      </p:sp>
      <p:sp>
        <p:nvSpPr>
          <p:cNvPr id="14" name="Textfeld 13"/>
          <p:cNvSpPr txBox="1"/>
          <p:nvPr/>
        </p:nvSpPr>
        <p:spPr>
          <a:xfrm>
            <a:off x="2571126" y="2877561"/>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Eroberung</a:t>
            </a:r>
          </a:p>
        </p:txBody>
      </p:sp>
      <p:sp>
        <p:nvSpPr>
          <p:cNvPr id="15" name="Textfeld 14"/>
          <p:cNvSpPr txBox="1"/>
          <p:nvPr/>
        </p:nvSpPr>
        <p:spPr>
          <a:xfrm>
            <a:off x="1363957" y="2776234"/>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erfolgreich</a:t>
            </a:r>
          </a:p>
        </p:txBody>
      </p:sp>
      <p:sp>
        <p:nvSpPr>
          <p:cNvPr id="16" name="Textfeld 15"/>
          <p:cNvSpPr txBox="1"/>
          <p:nvPr/>
        </p:nvSpPr>
        <p:spPr>
          <a:xfrm>
            <a:off x="4560048" y="2867704"/>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wild</a:t>
            </a:r>
          </a:p>
        </p:txBody>
      </p:sp>
      <p:sp>
        <p:nvSpPr>
          <p:cNvPr id="17" name="Textfeld 16"/>
          <p:cNvSpPr txBox="1"/>
          <p:nvPr/>
        </p:nvSpPr>
        <p:spPr>
          <a:xfrm>
            <a:off x="5417388" y="3008817"/>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Westen</a:t>
            </a:r>
          </a:p>
        </p:txBody>
      </p:sp>
      <p:sp>
        <p:nvSpPr>
          <p:cNvPr id="18" name="Textfeld 17"/>
          <p:cNvSpPr txBox="1"/>
          <p:nvPr/>
        </p:nvSpPr>
        <p:spPr>
          <a:xfrm>
            <a:off x="3682313" y="3339017"/>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einhergehen</a:t>
            </a:r>
          </a:p>
        </p:txBody>
      </p:sp>
      <p:sp>
        <p:nvSpPr>
          <p:cNvPr id="19" name="Textfeld 18"/>
          <p:cNvSpPr txBox="1"/>
          <p:nvPr/>
        </p:nvSpPr>
        <p:spPr>
          <a:xfrm>
            <a:off x="5336171" y="3376467"/>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Bild</a:t>
            </a:r>
          </a:p>
        </p:txBody>
      </p:sp>
      <p:sp>
        <p:nvSpPr>
          <p:cNvPr id="20" name="Textfeld 19"/>
          <p:cNvSpPr txBox="1"/>
          <p:nvPr/>
        </p:nvSpPr>
        <p:spPr>
          <a:xfrm>
            <a:off x="2419768" y="3640021"/>
            <a:ext cx="1373295"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Kultur</a:t>
            </a:r>
          </a:p>
        </p:txBody>
      </p:sp>
      <p:sp>
        <p:nvSpPr>
          <p:cNvPr id="22" name="Textfeld 21"/>
          <p:cNvSpPr txBox="1"/>
          <p:nvPr/>
        </p:nvSpPr>
        <p:spPr>
          <a:xfrm>
            <a:off x="2810592" y="3893876"/>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menschlich</a:t>
            </a:r>
          </a:p>
        </p:txBody>
      </p:sp>
      <p:sp>
        <p:nvSpPr>
          <p:cNvPr id="23" name="Textfeld 22"/>
          <p:cNvSpPr txBox="1"/>
          <p:nvPr/>
        </p:nvSpPr>
        <p:spPr>
          <a:xfrm>
            <a:off x="2419765" y="3650055"/>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Kultur</a:t>
            </a:r>
          </a:p>
        </p:txBody>
      </p:sp>
      <p:sp>
        <p:nvSpPr>
          <p:cNvPr id="24" name="Textfeld 23"/>
          <p:cNvSpPr txBox="1"/>
          <p:nvPr/>
        </p:nvSpPr>
        <p:spPr>
          <a:xfrm>
            <a:off x="1303814" y="4035505"/>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europäisch</a:t>
            </a:r>
          </a:p>
        </p:txBody>
      </p:sp>
      <p:sp>
        <p:nvSpPr>
          <p:cNvPr id="25" name="Textfeld 24"/>
          <p:cNvSpPr txBox="1"/>
          <p:nvPr/>
        </p:nvSpPr>
        <p:spPr>
          <a:xfrm>
            <a:off x="4560048" y="4162619"/>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Raum</a:t>
            </a:r>
          </a:p>
        </p:txBody>
      </p:sp>
      <p:sp>
        <p:nvSpPr>
          <p:cNvPr id="26" name="Textfeld 25"/>
          <p:cNvSpPr txBox="1"/>
          <p:nvPr/>
        </p:nvSpPr>
        <p:spPr>
          <a:xfrm>
            <a:off x="2419761" y="3650055"/>
            <a:ext cx="1373295"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Kultur</a:t>
            </a:r>
          </a:p>
        </p:txBody>
      </p:sp>
      <p:sp>
        <p:nvSpPr>
          <p:cNvPr id="27" name="Textfeld 26"/>
          <p:cNvSpPr txBox="1"/>
          <p:nvPr/>
        </p:nvSpPr>
        <p:spPr>
          <a:xfrm>
            <a:off x="4380034" y="3673359"/>
            <a:ext cx="1373295" cy="461921"/>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Manifestation</a:t>
            </a:r>
          </a:p>
        </p:txBody>
      </p:sp>
      <p:sp>
        <p:nvSpPr>
          <p:cNvPr id="28" name="Textfeld 27"/>
          <p:cNvSpPr txBox="1"/>
          <p:nvPr/>
        </p:nvSpPr>
        <p:spPr>
          <a:xfrm>
            <a:off x="3956463" y="2990309"/>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Kontinent</a:t>
            </a:r>
          </a:p>
        </p:txBody>
      </p:sp>
      <p:sp>
        <p:nvSpPr>
          <p:cNvPr id="29" name="Textfeld 28"/>
          <p:cNvSpPr txBox="1"/>
          <p:nvPr/>
        </p:nvSpPr>
        <p:spPr>
          <a:xfrm>
            <a:off x="4064705" y="2723884"/>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Boden</a:t>
            </a:r>
          </a:p>
        </p:txBody>
      </p:sp>
      <p:sp>
        <p:nvSpPr>
          <p:cNvPr id="30" name="Textfeld 29"/>
          <p:cNvSpPr txBox="1"/>
          <p:nvPr/>
        </p:nvSpPr>
        <p:spPr>
          <a:xfrm>
            <a:off x="6303382" y="3274825"/>
            <a:ext cx="1373293" cy="277127"/>
          </a:xfrm>
          <a:prstGeom prst="rect">
            <a:avLst/>
          </a:prstGeom>
          <a:noFill/>
        </p:spPr>
        <p:txBody>
          <a:bodyPr wrap="square" rtlCol="0">
            <a:spAutoFit/>
          </a:bodyPr>
          <a:lstStyle/>
          <a:p>
            <a:r>
              <a:rPr lang="en-US" sz="1201">
                <a:solidFill>
                  <a:srgbClr val="FF0000"/>
                </a:solidFill>
                <a:latin typeface="Courier New" charset="0"/>
                <a:ea typeface="Courier New" charset="0"/>
                <a:cs typeface="Courier New" charset="0"/>
              </a:rPr>
              <a:t>führen</a:t>
            </a:r>
          </a:p>
        </p:txBody>
      </p:sp>
      <p:sp>
        <p:nvSpPr>
          <p:cNvPr id="31" name="Textfeld 30"/>
          <p:cNvSpPr txBox="1"/>
          <p:nvPr/>
        </p:nvSpPr>
        <p:spPr>
          <a:xfrm>
            <a:off x="5690662" y="4073157"/>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erweisen</a:t>
            </a:r>
          </a:p>
        </p:txBody>
      </p:sp>
      <p:sp>
        <p:nvSpPr>
          <p:cNvPr id="32" name="Textfeld 31"/>
          <p:cNvSpPr txBox="1"/>
          <p:nvPr/>
        </p:nvSpPr>
        <p:spPr>
          <a:xfrm>
            <a:off x="5265199" y="4372624"/>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Welt</a:t>
            </a:r>
          </a:p>
        </p:txBody>
      </p:sp>
      <p:sp>
        <p:nvSpPr>
          <p:cNvPr id="33" name="Textfeld 32"/>
          <p:cNvSpPr txBox="1"/>
          <p:nvPr/>
        </p:nvSpPr>
        <p:spPr>
          <a:xfrm>
            <a:off x="1152811" y="3489519"/>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Seele</a:t>
            </a:r>
          </a:p>
        </p:txBody>
      </p:sp>
      <p:sp>
        <p:nvSpPr>
          <p:cNvPr id="34" name="Textfeld 33"/>
          <p:cNvSpPr txBox="1"/>
          <p:nvPr/>
        </p:nvSpPr>
        <p:spPr>
          <a:xfrm>
            <a:off x="2316403" y="4407601"/>
            <a:ext cx="1373293" cy="277127"/>
          </a:xfrm>
          <a:prstGeom prst="rect">
            <a:avLst/>
          </a:prstGeom>
          <a:noFill/>
        </p:spPr>
        <p:txBody>
          <a:bodyPr wrap="square" rtlCol="0">
            <a:spAutoFit/>
          </a:bodyPr>
          <a:lstStyle/>
          <a:p>
            <a:r>
              <a:rPr lang="en-US" sz="1201">
                <a:solidFill>
                  <a:srgbClr val="0070C0"/>
                </a:solidFill>
                <a:latin typeface="Courier New" charset="0"/>
                <a:ea typeface="Courier New" charset="0"/>
                <a:cs typeface="Courier New" charset="0"/>
              </a:rPr>
              <a:t>Zeit</a:t>
            </a:r>
          </a:p>
        </p:txBody>
      </p:sp>
      <p:pic>
        <p:nvPicPr>
          <p:cNvPr id="1026" name="Picture 2" descr="ase of Text Classification: Bag of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526" y="2850998"/>
            <a:ext cx="1430514" cy="194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0" presetClass="path" presetSubtype="0" accel="50000" decel="50000" fill="hold" grpId="1" nodeType="withEffect">
                                  <p:stCondLst>
                                    <p:cond delay="0"/>
                                  </p:stCondLst>
                                  <p:childTnLst>
                                    <p:animMotion origin="layout" path="M -0.0118 -0.29676 L 0.03021 -0.01435 " pathEditMode="relative" rAng="0" ptsTypes="AA">
                                      <p:cBhvr>
                                        <p:cTn id="9" dur="2000" fill="hold"/>
                                        <p:tgtEl>
                                          <p:spTgt spid="11"/>
                                        </p:tgtEl>
                                        <p:attrNameLst>
                                          <p:attrName>ppt_x</p:attrName>
                                          <p:attrName>ppt_y</p:attrName>
                                        </p:attrNameLst>
                                      </p:cBhvr>
                                      <p:rCtr x="2101" y="14120"/>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0" presetClass="path" presetSubtype="0" accel="50000" decel="50000" fill="hold" grpId="1" nodeType="withEffect">
                                  <p:stCondLst>
                                    <p:cond delay="0"/>
                                  </p:stCondLst>
                                  <p:childTnLst>
                                    <p:animMotion origin="layout" path="M -0.14305 -0.22199 L 0.03021 -0.01435 " pathEditMode="relative" rAng="0" ptsTypes="AA">
                                      <p:cBhvr>
                                        <p:cTn id="15" dur="2000" fill="hold"/>
                                        <p:tgtEl>
                                          <p:spTgt spid="12"/>
                                        </p:tgtEl>
                                        <p:attrNameLst>
                                          <p:attrName>ppt_x</p:attrName>
                                          <p:attrName>ppt_y</p:attrName>
                                        </p:attrNameLst>
                                      </p:cBhvr>
                                      <p:rCtr x="8663" y="10370"/>
                                    </p:animMotion>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0" presetClass="path" presetSubtype="0" accel="50000" decel="50000" fill="hold" grpId="1" nodeType="withEffect">
                                  <p:stCondLst>
                                    <p:cond delay="0"/>
                                  </p:stCondLst>
                                  <p:childTnLst>
                                    <p:animMotion origin="layout" path="M -0.0118 -0.29676 L 0.03021 -0.01435 " pathEditMode="relative" rAng="0" ptsTypes="AA">
                                      <p:cBhvr>
                                        <p:cTn id="21" dur="2000" fill="hold"/>
                                        <p:tgtEl>
                                          <p:spTgt spid="13"/>
                                        </p:tgtEl>
                                        <p:attrNameLst>
                                          <p:attrName>ppt_x</p:attrName>
                                          <p:attrName>ppt_y</p:attrName>
                                        </p:attrNameLst>
                                      </p:cBhvr>
                                      <p:rCtr x="2101" y="14120"/>
                                    </p:animMotion>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0" presetClass="path" presetSubtype="0" accel="50000" decel="50000" fill="hold" grpId="1" nodeType="withEffect">
                                  <p:stCondLst>
                                    <p:cond delay="0"/>
                                  </p:stCondLst>
                                  <p:childTnLst>
                                    <p:animMotion origin="layout" path="M -0.0118 -0.29676 L 0.03021 -0.01435 " pathEditMode="relative" rAng="0" ptsTypes="AA">
                                      <p:cBhvr>
                                        <p:cTn id="27" dur="2000" fill="hold"/>
                                        <p:tgtEl>
                                          <p:spTgt spid="14"/>
                                        </p:tgtEl>
                                        <p:attrNameLst>
                                          <p:attrName>ppt_x</p:attrName>
                                          <p:attrName>ppt_y</p:attrName>
                                        </p:attrNameLst>
                                      </p:cBhvr>
                                      <p:rCtr x="2101" y="14120"/>
                                    </p:animMotion>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0" presetClass="path" presetSubtype="0" accel="50000" decel="50000" fill="hold" grpId="1" nodeType="withEffect">
                                  <p:stCondLst>
                                    <p:cond delay="0"/>
                                  </p:stCondLst>
                                  <p:childTnLst>
                                    <p:animMotion origin="layout" path="M 0.02413 -0.26829 L 0.03021 -0.01435 " pathEditMode="relative" rAng="0" ptsTypes="AA">
                                      <p:cBhvr>
                                        <p:cTn id="33" dur="500" fill="hold"/>
                                        <p:tgtEl>
                                          <p:spTgt spid="15"/>
                                        </p:tgtEl>
                                        <p:attrNameLst>
                                          <p:attrName>ppt_x</p:attrName>
                                          <p:attrName>ppt_y</p:attrName>
                                        </p:attrNameLst>
                                      </p:cBhvr>
                                      <p:rCtr x="295" y="12685"/>
                                    </p:animMotion>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0" presetClass="path" presetSubtype="0" accel="50000" decel="50000" fill="hold" grpId="1" nodeType="withEffect">
                                  <p:stCondLst>
                                    <p:cond delay="0"/>
                                  </p:stCondLst>
                                  <p:childTnLst>
                                    <p:animMotion origin="layout" path="M -0.0026 -0.29329 L 0.02813 -0.01759 " pathEditMode="relative" rAng="0" ptsTypes="AA">
                                      <p:cBhvr>
                                        <p:cTn id="38" dur="500" fill="hold"/>
                                        <p:tgtEl>
                                          <p:spTgt spid="16"/>
                                        </p:tgtEl>
                                        <p:attrNameLst>
                                          <p:attrName>ppt_x</p:attrName>
                                          <p:attrName>ppt_y</p:attrName>
                                        </p:attrNameLst>
                                      </p:cBhvr>
                                      <p:rCtr x="1528" y="13773"/>
                                    </p:animMotion>
                                  </p:childTnLst>
                                </p:cTn>
                              </p:par>
                            </p:childTnLst>
                          </p:cTn>
                        </p:par>
                        <p:par>
                          <p:cTn id="39" fill="hold">
                            <p:stCondLst>
                              <p:cond delay="8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0" presetClass="path" presetSubtype="0" accel="50000" decel="50000" fill="hold" grpId="1" nodeType="withEffect">
                                  <p:stCondLst>
                                    <p:cond delay="0"/>
                                  </p:stCondLst>
                                  <p:childTnLst>
                                    <p:animMotion origin="layout" path="M -0.08333 -0.31644 L 0.03021 -0.01436 " pathEditMode="relative" rAng="0" ptsTypes="AA">
                                      <p:cBhvr>
                                        <p:cTn id="44" dur="500" fill="hold"/>
                                        <p:tgtEl>
                                          <p:spTgt spid="17"/>
                                        </p:tgtEl>
                                        <p:attrNameLst>
                                          <p:attrName>ppt_x</p:attrName>
                                          <p:attrName>ppt_y</p:attrName>
                                        </p:attrNameLst>
                                      </p:cBhvr>
                                      <p:rCtr x="5677" y="15093"/>
                                    </p:animMotion>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0" presetClass="path" presetSubtype="0" accel="50000" decel="50000" fill="hold" grpId="1" nodeType="withEffect">
                                  <p:stCondLst>
                                    <p:cond delay="0"/>
                                  </p:stCondLst>
                                  <p:childTnLst>
                                    <p:animMotion origin="layout" path="M 0.22777 -0.38473 L 0.0302 -0.01436 " pathEditMode="relative" rAng="0" ptsTypes="AA">
                                      <p:cBhvr>
                                        <p:cTn id="49" dur="500" fill="hold"/>
                                        <p:tgtEl>
                                          <p:spTgt spid="18"/>
                                        </p:tgtEl>
                                        <p:attrNameLst>
                                          <p:attrName>ppt_x</p:attrName>
                                          <p:attrName>ppt_y</p:attrName>
                                        </p:attrNameLst>
                                      </p:cBhvr>
                                      <p:rCtr x="-9878" y="18519"/>
                                    </p:animMotion>
                                  </p:childTnLst>
                                </p:cTn>
                              </p:par>
                            </p:childTnLst>
                          </p:cTn>
                        </p:par>
                        <p:par>
                          <p:cTn id="50" fill="hold">
                            <p:stCondLst>
                              <p:cond delay="90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0" presetClass="path" presetSubtype="0" accel="50000" decel="50000" fill="hold" grpId="1" nodeType="withEffect">
                                  <p:stCondLst>
                                    <p:cond delay="0"/>
                                  </p:stCondLst>
                                  <p:childTnLst>
                                    <p:animMotion origin="layout" path="M 0.09844 -0.37777 L -4.72222E-6 -4.07407E-6 " pathEditMode="relative" rAng="0" ptsTypes="AA">
                                      <p:cBhvr>
                                        <p:cTn id="55" dur="500" fill="hold"/>
                                        <p:tgtEl>
                                          <p:spTgt spid="19"/>
                                        </p:tgtEl>
                                        <p:attrNameLst>
                                          <p:attrName>ppt_x</p:attrName>
                                          <p:attrName>ppt_y</p:attrName>
                                        </p:attrNameLst>
                                      </p:cBhvr>
                                      <p:rCtr x="-4931" y="18889"/>
                                    </p:animMotion>
                                  </p:childTnLst>
                                </p:cTn>
                              </p:par>
                            </p:childTnLst>
                          </p:cTn>
                        </p:par>
                        <p:par>
                          <p:cTn id="56" fill="hold">
                            <p:stCondLst>
                              <p:cond delay="9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0" presetClass="path" presetSubtype="0" accel="50000" decel="50000" fill="hold" grpId="1" nodeType="withEffect">
                                  <p:stCondLst>
                                    <p:cond delay="0"/>
                                  </p:stCondLst>
                                  <p:childTnLst>
                                    <p:animMotion origin="layout" path="M -0.0118 -0.29676 L 0.03021 -0.01435 " pathEditMode="relative" rAng="0" ptsTypes="AA">
                                      <p:cBhvr>
                                        <p:cTn id="61" dur="500" fill="hold"/>
                                        <p:tgtEl>
                                          <p:spTgt spid="20"/>
                                        </p:tgtEl>
                                        <p:attrNameLst>
                                          <p:attrName>ppt_x</p:attrName>
                                          <p:attrName>ppt_y</p:attrName>
                                        </p:attrNameLst>
                                      </p:cBhvr>
                                      <p:rCtr x="2101" y="14120"/>
                                    </p:animMotion>
                                  </p:childTnLst>
                                </p:cTn>
                              </p:par>
                            </p:childTnLst>
                          </p:cTn>
                        </p:par>
                        <p:par>
                          <p:cTn id="62" fill="hold">
                            <p:stCondLst>
                              <p:cond delay="100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0" presetClass="path" presetSubtype="0" accel="50000" decel="50000" fill="hold" grpId="1" nodeType="withEffect">
                                  <p:stCondLst>
                                    <p:cond delay="0"/>
                                  </p:stCondLst>
                                  <p:childTnLst>
                                    <p:animMotion origin="layout" path="M -0.0118 -0.29676 L 0.03021 -0.01435 " pathEditMode="relative" rAng="0" ptsTypes="AA">
                                      <p:cBhvr>
                                        <p:cTn id="67" dur="500" fill="hold"/>
                                        <p:tgtEl>
                                          <p:spTgt spid="22"/>
                                        </p:tgtEl>
                                        <p:attrNameLst>
                                          <p:attrName>ppt_x</p:attrName>
                                          <p:attrName>ppt_y</p:attrName>
                                        </p:attrNameLst>
                                      </p:cBhvr>
                                      <p:rCtr x="2101" y="14120"/>
                                    </p:animMotion>
                                  </p:childTnLst>
                                </p:cTn>
                              </p:par>
                            </p:childTnLst>
                          </p:cTn>
                        </p:par>
                        <p:par>
                          <p:cTn id="68" fill="hold">
                            <p:stCondLst>
                              <p:cond delay="10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0" presetClass="path" presetSubtype="0" accel="50000" decel="50000" fill="hold" grpId="1" nodeType="withEffect">
                                  <p:stCondLst>
                                    <p:cond delay="0"/>
                                  </p:stCondLst>
                                  <p:childTnLst>
                                    <p:animMotion origin="layout" path="M -0.0118 -0.29676 L 0.03021 -0.01435 " pathEditMode="relative" rAng="0" ptsTypes="AA">
                                      <p:cBhvr>
                                        <p:cTn id="73" dur="500" fill="hold"/>
                                        <p:tgtEl>
                                          <p:spTgt spid="23"/>
                                        </p:tgtEl>
                                        <p:attrNameLst>
                                          <p:attrName>ppt_x</p:attrName>
                                          <p:attrName>ppt_y</p:attrName>
                                        </p:attrNameLst>
                                      </p:cBhvr>
                                      <p:rCtr x="2101" y="14120"/>
                                    </p:animMotion>
                                  </p:childTnLst>
                                </p:cTn>
                              </p:par>
                            </p:childTnLst>
                          </p:cTn>
                        </p:par>
                        <p:par>
                          <p:cTn id="74" fill="hold">
                            <p:stCondLst>
                              <p:cond delay="11000"/>
                            </p:stCondLst>
                            <p:childTnLst>
                              <p:par>
                                <p:cTn id="75" presetID="10"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0" presetClass="path" presetSubtype="0" accel="50000" decel="50000" fill="hold" grpId="1" nodeType="withEffect">
                                  <p:stCondLst>
                                    <p:cond delay="0"/>
                                  </p:stCondLst>
                                  <p:childTnLst>
                                    <p:animMotion origin="layout" path="M -0.01181 -0.29676 L 0.03021 -0.01435 " pathEditMode="relative" rAng="0" ptsTypes="AA">
                                      <p:cBhvr>
                                        <p:cTn id="79" dur="500" fill="hold"/>
                                        <p:tgtEl>
                                          <p:spTgt spid="24"/>
                                        </p:tgtEl>
                                        <p:attrNameLst>
                                          <p:attrName>ppt_x</p:attrName>
                                          <p:attrName>ppt_y</p:attrName>
                                        </p:attrNameLst>
                                      </p:cBhvr>
                                      <p:rCtr x="2101" y="14120"/>
                                    </p:animMotion>
                                  </p:childTnLst>
                                </p:cTn>
                              </p:par>
                            </p:childTnLst>
                          </p:cTn>
                        </p:par>
                        <p:par>
                          <p:cTn id="80" fill="hold">
                            <p:stCondLst>
                              <p:cond delay="11500"/>
                            </p:stCondLst>
                            <p:childTnLst>
                              <p:par>
                                <p:cTn id="81" presetID="10"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0" presetClass="path" presetSubtype="0" accel="50000" decel="50000" fill="hold" grpId="1" nodeType="withEffect">
                                  <p:stCondLst>
                                    <p:cond delay="0"/>
                                  </p:stCondLst>
                                  <p:childTnLst>
                                    <p:animMotion origin="layout" path="M 0.07535 -0.38287 L 0.03021 -0.01435 " pathEditMode="relative" rAng="0" ptsTypes="AA">
                                      <p:cBhvr>
                                        <p:cTn id="85" dur="500" fill="hold"/>
                                        <p:tgtEl>
                                          <p:spTgt spid="25"/>
                                        </p:tgtEl>
                                        <p:attrNameLst>
                                          <p:attrName>ppt_x</p:attrName>
                                          <p:attrName>ppt_y</p:attrName>
                                        </p:attrNameLst>
                                      </p:cBhvr>
                                      <p:rCtr x="-2257" y="18426"/>
                                    </p:animMotion>
                                  </p:childTnLst>
                                </p:cTn>
                              </p:par>
                            </p:childTnLst>
                          </p:cTn>
                        </p:par>
                        <p:par>
                          <p:cTn id="86" fill="hold">
                            <p:stCondLst>
                              <p:cond delay="120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0" presetClass="path" presetSubtype="0" accel="50000" decel="50000" fill="hold" grpId="1" nodeType="withEffect">
                                  <p:stCondLst>
                                    <p:cond delay="0"/>
                                  </p:stCondLst>
                                  <p:childTnLst>
                                    <p:animMotion origin="layout" path="M 0.53646 -0.23495 L 0.03021 -0.01435 " pathEditMode="relative" rAng="0" ptsTypes="AA">
                                      <p:cBhvr>
                                        <p:cTn id="91" dur="500" fill="hold"/>
                                        <p:tgtEl>
                                          <p:spTgt spid="26"/>
                                        </p:tgtEl>
                                        <p:attrNameLst>
                                          <p:attrName>ppt_x</p:attrName>
                                          <p:attrName>ppt_y</p:attrName>
                                        </p:attrNameLst>
                                      </p:cBhvr>
                                      <p:rCtr x="-25313" y="11019"/>
                                    </p:animMotion>
                                  </p:childTnLst>
                                </p:cTn>
                              </p:par>
                            </p:childTnLst>
                          </p:cTn>
                        </p:par>
                        <p:par>
                          <p:cTn id="92" fill="hold">
                            <p:stCondLst>
                              <p:cond delay="1250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par>
                                <p:cTn id="96" presetID="0" presetClass="path" presetSubtype="0" accel="50000" decel="50000" fill="hold" grpId="1" nodeType="withEffect">
                                  <p:stCondLst>
                                    <p:cond delay="0"/>
                                  </p:stCondLst>
                                  <p:childTnLst>
                                    <p:animMotion origin="layout" path="M 0.08003 -0.2662 L 0.03021 -0.01435 " pathEditMode="relative" rAng="0" ptsTypes="AA">
                                      <p:cBhvr>
                                        <p:cTn id="97" dur="500" fill="hold"/>
                                        <p:tgtEl>
                                          <p:spTgt spid="27"/>
                                        </p:tgtEl>
                                        <p:attrNameLst>
                                          <p:attrName>ppt_x</p:attrName>
                                          <p:attrName>ppt_y</p:attrName>
                                        </p:attrNameLst>
                                      </p:cBhvr>
                                      <p:rCtr x="-2500" y="12593"/>
                                    </p:animMotion>
                                  </p:childTnLst>
                                </p:cTn>
                              </p:par>
                              <p:par>
                                <p:cTn id="98" presetID="10"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par>
                                <p:cTn id="101" presetID="0" presetClass="path" presetSubtype="0" accel="50000" decel="50000" fill="hold" grpId="1" nodeType="withEffect">
                                  <p:stCondLst>
                                    <p:cond delay="0"/>
                                  </p:stCondLst>
                                  <p:childTnLst>
                                    <p:animMotion origin="layout" path="M 0.11267 -0.28819 L 0.02812 -0.01759 " pathEditMode="relative" rAng="0" ptsTypes="AA">
                                      <p:cBhvr>
                                        <p:cTn id="102" dur="500" fill="hold"/>
                                        <p:tgtEl>
                                          <p:spTgt spid="28"/>
                                        </p:tgtEl>
                                        <p:attrNameLst>
                                          <p:attrName>ppt_x</p:attrName>
                                          <p:attrName>ppt_y</p:attrName>
                                        </p:attrNameLst>
                                      </p:cBhvr>
                                      <p:rCtr x="-4236" y="13519"/>
                                    </p:animMotion>
                                  </p:childTnLst>
                                </p:cTn>
                              </p:par>
                              <p:par>
                                <p:cTn id="103" presetID="10"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par>
                                <p:cTn id="106" presetID="0" presetClass="path" presetSubtype="0" accel="50000" decel="50000" fill="hold" grpId="1" nodeType="withEffect">
                                  <p:stCondLst>
                                    <p:cond delay="0"/>
                                  </p:stCondLst>
                                  <p:childTnLst>
                                    <p:animMotion origin="layout" path="M -0.0026 -0.29328 L 0.02813 -0.01759 " pathEditMode="relative" rAng="0" ptsTypes="AA">
                                      <p:cBhvr>
                                        <p:cTn id="107" dur="500" fill="hold"/>
                                        <p:tgtEl>
                                          <p:spTgt spid="29"/>
                                        </p:tgtEl>
                                        <p:attrNameLst>
                                          <p:attrName>ppt_x</p:attrName>
                                          <p:attrName>ppt_y</p:attrName>
                                        </p:attrNameLst>
                                      </p:cBhvr>
                                      <p:rCtr x="1528" y="13773"/>
                                    </p:animMotion>
                                  </p:childTnLst>
                                </p:cTn>
                              </p:par>
                              <p:par>
                                <p:cTn id="108" presetID="10"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par>
                                <p:cTn id="111" presetID="0" presetClass="path" presetSubtype="0" accel="50000" decel="50000" fill="hold" grpId="1" nodeType="withEffect">
                                  <p:stCondLst>
                                    <p:cond delay="0"/>
                                  </p:stCondLst>
                                  <p:childTnLst>
                                    <p:animMotion origin="layout" path="M -0.13628 -0.32199 L 0.02813 -0.0176 " pathEditMode="relative" rAng="0" ptsTypes="AA">
                                      <p:cBhvr>
                                        <p:cTn id="112" dur="500" fill="hold"/>
                                        <p:tgtEl>
                                          <p:spTgt spid="30"/>
                                        </p:tgtEl>
                                        <p:attrNameLst>
                                          <p:attrName>ppt_x</p:attrName>
                                          <p:attrName>ppt_y</p:attrName>
                                        </p:attrNameLst>
                                      </p:cBhvr>
                                      <p:rCtr x="8212" y="15208"/>
                                    </p:animMotion>
                                  </p:childTnLst>
                                </p:cTn>
                              </p:par>
                            </p:childTnLst>
                          </p:cTn>
                        </p:par>
                        <p:par>
                          <p:cTn id="113" fill="hold">
                            <p:stCondLst>
                              <p:cond delay="13000"/>
                            </p:stCondLst>
                            <p:childTnLst>
                              <p:par>
                                <p:cTn id="114" presetID="10" presetClass="entr" presetSubtype="0"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par>
                                <p:cTn id="117" presetID="0" presetClass="path" presetSubtype="0" accel="50000" decel="50000" fill="hold" grpId="1" nodeType="withEffect">
                                  <p:stCondLst>
                                    <p:cond delay="0"/>
                                  </p:stCondLst>
                                  <p:childTnLst>
                                    <p:animMotion origin="layout" path="M 0.00416 -0.38727 L 0.03021 -0.01435 " pathEditMode="relative" rAng="0" ptsTypes="AA">
                                      <p:cBhvr>
                                        <p:cTn id="118" dur="500" fill="hold"/>
                                        <p:tgtEl>
                                          <p:spTgt spid="31"/>
                                        </p:tgtEl>
                                        <p:attrNameLst>
                                          <p:attrName>ppt_x</p:attrName>
                                          <p:attrName>ppt_y</p:attrName>
                                        </p:attrNameLst>
                                      </p:cBhvr>
                                      <p:rCtr x="1302" y="18634"/>
                                    </p:animMotion>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par>
                                <p:cTn id="123" presetID="0" presetClass="path" presetSubtype="0" accel="50000" decel="50000" fill="hold" grpId="1" nodeType="withEffect">
                                  <p:stCondLst>
                                    <p:cond delay="0"/>
                                  </p:stCondLst>
                                  <p:childTnLst>
                                    <p:animMotion origin="layout" path="M 0.17916 -0.40046 L 0.03021 -0.01435 " pathEditMode="relative" rAng="0" ptsTypes="AA">
                                      <p:cBhvr>
                                        <p:cTn id="124" dur="500" fill="hold"/>
                                        <p:tgtEl>
                                          <p:spTgt spid="32"/>
                                        </p:tgtEl>
                                        <p:attrNameLst>
                                          <p:attrName>ppt_x</p:attrName>
                                          <p:attrName>ppt_y</p:attrName>
                                        </p:attrNameLst>
                                      </p:cBhvr>
                                      <p:rCtr x="-7448" y="19306"/>
                                    </p:animMotion>
                                  </p:childTnLst>
                                </p:cTn>
                              </p:par>
                            </p:childTnLst>
                          </p:cTn>
                        </p:par>
                        <p:par>
                          <p:cTn id="125" fill="hold">
                            <p:stCondLst>
                              <p:cond delay="14000"/>
                            </p:stCondLst>
                            <p:childTnLst>
                              <p:par>
                                <p:cTn id="126" presetID="10" presetClass="entr" presetSubtype="0"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par>
                                <p:cTn id="129" presetID="0" presetClass="path" presetSubtype="0" accel="50000" decel="50000" fill="hold" grpId="1" nodeType="withEffect">
                                  <p:stCondLst>
                                    <p:cond delay="0"/>
                                  </p:stCondLst>
                                  <p:childTnLst>
                                    <p:animMotion origin="layout" path="M 0.03438 -0.26041 L 0.03021 -0.01435 " pathEditMode="relative" rAng="0" ptsTypes="AA">
                                      <p:cBhvr>
                                        <p:cTn id="130" dur="500" fill="hold"/>
                                        <p:tgtEl>
                                          <p:spTgt spid="33"/>
                                        </p:tgtEl>
                                        <p:attrNameLst>
                                          <p:attrName>ppt_x</p:attrName>
                                          <p:attrName>ppt_y</p:attrName>
                                        </p:attrNameLst>
                                      </p:cBhvr>
                                      <p:rCtr x="-208" y="12292"/>
                                    </p:animMotion>
                                  </p:childTnLst>
                                </p:cTn>
                              </p:par>
                            </p:childTnLst>
                          </p:cTn>
                        </p:par>
                        <p:par>
                          <p:cTn id="131" fill="hold">
                            <p:stCondLst>
                              <p:cond delay="14500"/>
                            </p:stCondLst>
                            <p:childTnLst>
                              <p:par>
                                <p:cTn id="132" presetID="10" presetClass="entr" presetSubtype="0" fill="hold" grpId="0" nodeType="after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500"/>
                                        <p:tgtEl>
                                          <p:spTgt spid="34"/>
                                        </p:tgtEl>
                                      </p:cBhvr>
                                    </p:animEffect>
                                  </p:childTnLst>
                                </p:cTn>
                              </p:par>
                              <p:par>
                                <p:cTn id="135" presetID="0" presetClass="path" presetSubtype="0" accel="50000" decel="50000" fill="hold" grpId="1" nodeType="withEffect">
                                  <p:stCondLst>
                                    <p:cond delay="0"/>
                                  </p:stCondLst>
                                  <p:childTnLst>
                                    <p:animMotion origin="layout" path="M -0.02205 -0.42176 L 0.03021 -0.01436 " pathEditMode="relative" rAng="0" ptsTypes="AA">
                                      <p:cBhvr>
                                        <p:cTn id="136" dur="500" fill="hold"/>
                                        <p:tgtEl>
                                          <p:spTgt spid="34"/>
                                        </p:tgtEl>
                                        <p:attrNameLst>
                                          <p:attrName>ppt_x</p:attrName>
                                          <p:attrName>ppt_y</p:attrName>
                                        </p:attrNameLst>
                                      </p:cBhvr>
                                      <p:rCtr x="2604" y="20370"/>
                                    </p:animMotion>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026"/>
                                        </p:tgtEl>
                                        <p:attrNameLst>
                                          <p:attrName>style.visibility</p:attrName>
                                        </p:attrNameLst>
                                      </p:cBhvr>
                                      <p:to>
                                        <p:strVal val="visible"/>
                                      </p:to>
                                    </p:set>
                                    <p:animEffect transition="in" filter="fade">
                                      <p:cBhvr>
                                        <p:cTn id="1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Wie weihnachtlich ist Spekulatius?</a:t>
            </a:r>
          </a:p>
        </p:txBody>
      </p:sp>
      <p:sp>
        <p:nvSpPr>
          <p:cNvPr id="4" name="Foliennummernplatzhalter 3"/>
          <p:cNvSpPr>
            <a:spLocks noGrp="1"/>
          </p:cNvSpPr>
          <p:nvPr>
            <p:ph type="sldNum" sz="quarter" idx="12"/>
          </p:nvPr>
        </p:nvSpPr>
        <p:spPr/>
        <p:txBody>
          <a:bodyPr/>
          <a:lstStyle/>
          <a:p>
            <a:fld id="{6C6AE60A-B69C-4790-82F7-3882EDF23186}" type="slidenum">
              <a:rPr lang="de-DE" smtClean="0"/>
              <a:t>17</a:t>
            </a:fld>
            <a:endParaRPr lang="de-DE"/>
          </a:p>
        </p:txBody>
      </p:sp>
      <p:sp>
        <p:nvSpPr>
          <p:cNvPr id="7" name="Inhaltsplatzhalter 2">
            <a:extLst>
              <a:ext uri="{FF2B5EF4-FFF2-40B4-BE49-F238E27FC236}">
                <a16:creationId xmlns:a16="http://schemas.microsoft.com/office/drawing/2014/main" id="{0AEC7C27-0F43-DF48-AF2C-8A31C6EED929}"/>
              </a:ext>
            </a:extLst>
          </p:cNvPr>
          <p:cNvSpPr txBox="1">
            <a:spLocks/>
          </p:cNvSpPr>
          <p:nvPr/>
        </p:nvSpPr>
        <p:spPr>
          <a:xfrm>
            <a:off x="372902" y="1134765"/>
            <a:ext cx="6179820" cy="3398663"/>
          </a:xfrm>
          <a:prstGeom prst="rect">
            <a:avLst/>
          </a:prstGeom>
        </p:spPr>
        <p:txBody>
          <a:bodyPr vert="horz" lIns="0" tIns="72000" rIns="0" bIns="0" rtlCol="0">
            <a:noAutofit/>
          </a:bodyPr>
          <a:lst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a:lstStyle>
          <a:p>
            <a:r>
              <a:rPr lang="en-US" sz="2103"/>
              <a:t>Datenbasis: DECOW14AX</a:t>
            </a:r>
          </a:p>
          <a:p>
            <a:r>
              <a:rPr lang="en-US" sz="2103"/>
              <a:t>Suche nach 9 Lemmata:</a:t>
            </a:r>
          </a:p>
          <a:p>
            <a:pPr lvl="1"/>
            <a:r>
              <a:rPr lang="en-US" sz="1802" i="1"/>
              <a:t>Banane</a:t>
            </a:r>
          </a:p>
          <a:p>
            <a:pPr lvl="1"/>
            <a:r>
              <a:rPr lang="en-US" sz="1802" i="1"/>
              <a:t>Bonbon</a:t>
            </a:r>
          </a:p>
          <a:p>
            <a:pPr lvl="1"/>
            <a:r>
              <a:rPr lang="en-US" sz="1802" i="1"/>
              <a:t>Christstollen</a:t>
            </a:r>
          </a:p>
          <a:p>
            <a:pPr lvl="1"/>
            <a:r>
              <a:rPr lang="en-US" sz="1802" i="1"/>
              <a:t>Keks</a:t>
            </a:r>
          </a:p>
          <a:p>
            <a:pPr lvl="1"/>
            <a:r>
              <a:rPr lang="en-US" sz="1802" i="1"/>
              <a:t>Lebkuchen</a:t>
            </a:r>
          </a:p>
          <a:p>
            <a:pPr lvl="1"/>
            <a:r>
              <a:rPr lang="en-US" sz="1802" i="1"/>
              <a:t>Marzipan</a:t>
            </a:r>
          </a:p>
          <a:p>
            <a:pPr lvl="1"/>
            <a:r>
              <a:rPr lang="en-US" sz="1802" i="1"/>
              <a:t>Schokoriegel</a:t>
            </a:r>
          </a:p>
          <a:p>
            <a:pPr lvl="1"/>
            <a:r>
              <a:rPr lang="en-US" sz="1802" i="1"/>
              <a:t>Spekulatius</a:t>
            </a:r>
          </a:p>
          <a:p>
            <a:pPr lvl="1"/>
            <a:r>
              <a:rPr lang="en-US" sz="1802" i="1"/>
              <a:t>Zimt</a:t>
            </a:r>
          </a:p>
          <a:p>
            <a:endParaRPr lang="en-US"/>
          </a:p>
        </p:txBody>
      </p:sp>
    </p:spTree>
    <p:extLst>
      <p:ext uri="{BB962C8B-B14F-4D97-AF65-F5344CB8AC3E}">
        <p14:creationId xmlns:p14="http://schemas.microsoft.com/office/powerpoint/2010/main" val="193244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Wie weihnachtlich ist Spekulatius?</a:t>
            </a:r>
          </a:p>
        </p:txBody>
      </p:sp>
      <p:sp>
        <p:nvSpPr>
          <p:cNvPr id="3" name="Inhaltsplatzhalter 2"/>
          <p:cNvSpPr>
            <a:spLocks noGrp="1"/>
          </p:cNvSpPr>
          <p:nvPr>
            <p:ph idx="1"/>
          </p:nvPr>
        </p:nvSpPr>
        <p:spPr>
          <a:xfrm>
            <a:off x="372902" y="1134765"/>
            <a:ext cx="6179820" cy="3398663"/>
          </a:xfrm>
        </p:spPr>
        <p:txBody>
          <a:bodyPr/>
          <a:lstStyle/>
          <a:p>
            <a:r>
              <a:rPr lang="en-US" sz="2103"/>
              <a:t>Datenbasis: DECOW14AX</a:t>
            </a:r>
          </a:p>
          <a:p>
            <a:r>
              <a:rPr lang="en-US" sz="2103"/>
              <a:t>Suche nach 9 Lemmata:</a:t>
            </a:r>
          </a:p>
          <a:p>
            <a:pPr lvl="1"/>
            <a:r>
              <a:rPr lang="en-US" sz="1802" i="1"/>
              <a:t>Banane</a:t>
            </a:r>
          </a:p>
          <a:p>
            <a:pPr lvl="1"/>
            <a:r>
              <a:rPr lang="en-US" sz="1802" i="1"/>
              <a:t>Bonbon</a:t>
            </a:r>
          </a:p>
          <a:p>
            <a:pPr lvl="1"/>
            <a:r>
              <a:rPr lang="en-US" sz="1802" b="1" i="1">
                <a:solidFill>
                  <a:schemeClr val="accent3">
                    <a:lumMod val="50000"/>
                  </a:schemeClr>
                </a:solidFill>
              </a:rPr>
              <a:t>Christstollen</a:t>
            </a:r>
          </a:p>
          <a:p>
            <a:pPr lvl="1"/>
            <a:r>
              <a:rPr lang="en-US" sz="1802" i="1"/>
              <a:t>Keks</a:t>
            </a:r>
          </a:p>
          <a:p>
            <a:pPr lvl="1"/>
            <a:r>
              <a:rPr lang="en-US" sz="1802" b="1" i="1">
                <a:solidFill>
                  <a:schemeClr val="accent3">
                    <a:lumMod val="50000"/>
                  </a:schemeClr>
                </a:solidFill>
              </a:rPr>
              <a:t>Lebkuchen</a:t>
            </a:r>
          </a:p>
          <a:p>
            <a:pPr lvl="1"/>
            <a:r>
              <a:rPr lang="en-US" sz="1802" i="1">
                <a:solidFill>
                  <a:schemeClr val="accent3">
                    <a:lumMod val="50000"/>
                  </a:schemeClr>
                </a:solidFill>
              </a:rPr>
              <a:t>Marzipan</a:t>
            </a:r>
          </a:p>
          <a:p>
            <a:pPr lvl="1"/>
            <a:r>
              <a:rPr lang="en-US" sz="1802" i="1"/>
              <a:t>Schokoriegel</a:t>
            </a:r>
          </a:p>
          <a:p>
            <a:pPr lvl="1"/>
            <a:r>
              <a:rPr lang="en-US" sz="1802" b="1" i="1">
                <a:solidFill>
                  <a:schemeClr val="accent3">
                    <a:lumMod val="50000"/>
                  </a:schemeClr>
                </a:solidFill>
              </a:rPr>
              <a:t>Spekulatius</a:t>
            </a:r>
          </a:p>
          <a:p>
            <a:pPr lvl="1"/>
            <a:r>
              <a:rPr lang="en-US" sz="1802" i="1">
                <a:solidFill>
                  <a:schemeClr val="accent3">
                    <a:lumMod val="50000"/>
                  </a:schemeClr>
                </a:solidFill>
              </a:rPr>
              <a:t>Zimt</a:t>
            </a:r>
          </a:p>
          <a:p>
            <a:endParaRPr lang="en-US"/>
          </a:p>
        </p:txBody>
      </p:sp>
      <p:sp>
        <p:nvSpPr>
          <p:cNvPr id="4" name="Foliennummernplatzhalter 3"/>
          <p:cNvSpPr>
            <a:spLocks noGrp="1"/>
          </p:cNvSpPr>
          <p:nvPr>
            <p:ph type="sldNum" sz="quarter" idx="12"/>
          </p:nvPr>
        </p:nvSpPr>
        <p:spPr/>
        <p:txBody>
          <a:bodyPr/>
          <a:lstStyle/>
          <a:p>
            <a:fld id="{6C6AE60A-B69C-4790-82F7-3882EDF23186}" type="slidenum">
              <a:rPr lang="de-DE" smtClean="0"/>
              <a:t>18</a:t>
            </a:fld>
            <a:endParaRPr lang="de-DE"/>
          </a:p>
        </p:txBody>
      </p:sp>
    </p:spTree>
    <p:extLst>
      <p:ext uri="{BB962C8B-B14F-4D97-AF65-F5344CB8AC3E}">
        <p14:creationId xmlns:p14="http://schemas.microsoft.com/office/powerpoint/2010/main" val="1297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Wie weihnachtlich ist Spekulatius?</a:t>
            </a:r>
          </a:p>
        </p:txBody>
      </p:sp>
      <p:sp>
        <p:nvSpPr>
          <p:cNvPr id="3" name="Inhaltsplatzhalter 2"/>
          <p:cNvSpPr>
            <a:spLocks noGrp="1"/>
          </p:cNvSpPr>
          <p:nvPr>
            <p:ph idx="1"/>
          </p:nvPr>
        </p:nvSpPr>
        <p:spPr>
          <a:xfrm>
            <a:off x="1482090" y="1201632"/>
            <a:ext cx="6523143" cy="3398663"/>
          </a:xfrm>
        </p:spPr>
        <p:txBody>
          <a:bodyPr/>
          <a:lstStyle/>
          <a:p>
            <a:r>
              <a:rPr lang="en-US"/>
              <a:t>insgesamt 61.115 Belege</a:t>
            </a:r>
          </a:p>
          <a:p>
            <a:r>
              <a:rPr lang="en-US"/>
              <a:t>Methode: 5 Lemmas aus dem linken Kontext, 5 Kommas aus dem rechten Kontext (keine Satzzeichen) gehen in die Analyse ein</a:t>
            </a:r>
          </a:p>
          <a:p>
            <a:endParaRPr lang="en-US"/>
          </a:p>
          <a:p>
            <a:pPr marL="0" indent="0">
              <a:buNone/>
            </a:pPr>
            <a:r>
              <a:rPr lang="en-US" sz="901">
                <a:latin typeface="Courier New" charset="0"/>
                <a:ea typeface="Courier New" charset="0"/>
                <a:cs typeface="Courier New" charset="0"/>
              </a:rPr>
              <a:t>von Spekulatius im September , auch </a:t>
            </a:r>
            <a:r>
              <a:rPr lang="en-US" sz="901" b="1">
                <a:solidFill>
                  <a:schemeClr val="accent3">
                    <a:lumMod val="50000"/>
                  </a:schemeClr>
                </a:solidFill>
                <a:latin typeface="Courier New" charset="0"/>
                <a:ea typeface="Courier New" charset="0"/>
                <a:cs typeface="Courier New" charset="0"/>
              </a:rPr>
              <a:t>Spekulatius</a:t>
            </a:r>
            <a:r>
              <a:rPr lang="en-US" sz="901">
                <a:latin typeface="Courier New" charset="0"/>
                <a:ea typeface="Courier New" charset="0"/>
                <a:cs typeface="Courier New" charset="0"/>
              </a:rPr>
              <a:t>   und Lebkuchen echt lecker sein</a:t>
            </a:r>
          </a:p>
          <a:p>
            <a:pPr marL="0" indent="0">
              <a:buNone/>
            </a:pPr>
            <a:r>
              <a:rPr lang="en-US" sz="901">
                <a:latin typeface="Courier New" charset="0"/>
                <a:ea typeface="Courier New" charset="0"/>
                <a:cs typeface="Courier New" charset="0"/>
              </a:rPr>
              <a:t>dies typisch Weihnachtsleckerei wie Lebkuchen </a:t>
            </a:r>
            <a:r>
              <a:rPr lang="en-US" sz="901" b="1">
                <a:solidFill>
                  <a:schemeClr val="accent3">
                    <a:lumMod val="50000"/>
                  </a:schemeClr>
                </a:solidFill>
                <a:latin typeface="Courier New" charset="0"/>
                <a:ea typeface="Courier New" charset="0"/>
                <a:cs typeface="Courier New" charset="0"/>
              </a:rPr>
              <a:t>Spekulatius</a:t>
            </a:r>
            <a:r>
              <a:rPr lang="en-US" sz="901">
                <a:solidFill>
                  <a:schemeClr val="accent3">
                    <a:lumMod val="50000"/>
                  </a:schemeClr>
                </a:solidFill>
                <a:latin typeface="Courier New" charset="0"/>
                <a:ea typeface="Courier New" charset="0"/>
                <a:cs typeface="Courier New" charset="0"/>
              </a:rPr>
              <a:t> </a:t>
            </a:r>
            <a:r>
              <a:rPr lang="en-US" sz="901">
                <a:latin typeface="Courier New" charset="0"/>
                <a:ea typeface="Courier New" charset="0"/>
                <a:cs typeface="Courier New" charset="0"/>
              </a:rPr>
              <a:t> oder (unknown) mögen ich so</a:t>
            </a:r>
          </a:p>
          <a:p>
            <a:pPr marL="0" indent="0">
              <a:buNone/>
            </a:pPr>
            <a:r>
              <a:rPr lang="en-US" sz="901">
                <a:latin typeface="Courier New" charset="0"/>
                <a:ea typeface="Courier New" charset="0"/>
                <a:cs typeface="Courier New" charset="0"/>
              </a:rPr>
              <a:t>kalt , es duften nach Lebkuchen </a:t>
            </a:r>
            <a:r>
              <a:rPr lang="en-US" sz="901" b="1">
                <a:solidFill>
                  <a:schemeClr val="accent3">
                    <a:lumMod val="50000"/>
                  </a:schemeClr>
                </a:solidFill>
                <a:latin typeface="Courier New" charset="0"/>
                <a:ea typeface="Courier New" charset="0"/>
                <a:cs typeface="Courier New" charset="0"/>
              </a:rPr>
              <a:t>Spekulatius</a:t>
            </a:r>
            <a:r>
              <a:rPr lang="en-US" sz="901">
                <a:solidFill>
                  <a:schemeClr val="accent3">
                    <a:lumMod val="50000"/>
                  </a:schemeClr>
                </a:solidFill>
                <a:latin typeface="Courier New" charset="0"/>
                <a:ea typeface="Courier New" charset="0"/>
                <a:cs typeface="Courier New" charset="0"/>
              </a:rPr>
              <a:t> </a:t>
            </a:r>
            <a:r>
              <a:rPr lang="en-US" sz="901">
                <a:latin typeface="Courier New" charset="0"/>
                <a:ea typeface="Courier New" charset="0"/>
                <a:cs typeface="Courier New" charset="0"/>
              </a:rPr>
              <a:t>wir schlendern über Weihnachtsmarkt und</a:t>
            </a:r>
          </a:p>
          <a:p>
            <a:pPr marL="0" indent="0">
              <a:buNone/>
            </a:pPr>
            <a:r>
              <a:rPr lang="en-US" sz="901">
                <a:latin typeface="Courier New" charset="0"/>
                <a:ea typeface="Courier New" charset="0"/>
                <a:cs typeface="Courier New" charset="0"/>
              </a:rPr>
              <a:t>d Stadt und da sein deutsch </a:t>
            </a:r>
            <a:r>
              <a:rPr lang="en-US" sz="901" b="1">
                <a:solidFill>
                  <a:schemeClr val="accent3">
                    <a:lumMod val="50000"/>
                  </a:schemeClr>
                </a:solidFill>
                <a:latin typeface="Courier New" charset="0"/>
                <a:ea typeface="Courier New" charset="0"/>
                <a:cs typeface="Courier New" charset="0"/>
              </a:rPr>
              <a:t>Spekulatius</a:t>
            </a:r>
            <a:r>
              <a:rPr lang="en-US" sz="901">
                <a:solidFill>
                  <a:schemeClr val="accent3">
                    <a:lumMod val="50000"/>
                  </a:schemeClr>
                </a:solidFill>
                <a:latin typeface="Courier New" charset="0"/>
                <a:ea typeface="Courier New" charset="0"/>
                <a:cs typeface="Courier New" charset="0"/>
              </a:rPr>
              <a:t> </a:t>
            </a:r>
            <a:r>
              <a:rPr lang="en-US" sz="901">
                <a:latin typeface="Courier New" charset="0"/>
                <a:ea typeface="Courier New" charset="0"/>
                <a:cs typeface="Courier New" charset="0"/>
              </a:rPr>
              <a:t>unter ander sehr belieben</a:t>
            </a:r>
          </a:p>
          <a:p>
            <a:pPr marL="0" indent="0">
              <a:buNone/>
            </a:pPr>
            <a:r>
              <a:rPr lang="en-US" sz="901">
                <a:latin typeface="Courier New" charset="0"/>
                <a:ea typeface="Courier New" charset="0"/>
                <a:cs typeface="Courier New" charset="0"/>
              </a:rPr>
              <a:t>...</a:t>
            </a:r>
          </a:p>
        </p:txBody>
      </p:sp>
      <p:sp>
        <p:nvSpPr>
          <p:cNvPr id="4" name="Foliennummernplatzhalter 3"/>
          <p:cNvSpPr>
            <a:spLocks noGrp="1"/>
          </p:cNvSpPr>
          <p:nvPr>
            <p:ph type="sldNum" sz="quarter" idx="12"/>
          </p:nvPr>
        </p:nvSpPr>
        <p:spPr/>
        <p:txBody>
          <a:bodyPr/>
          <a:lstStyle/>
          <a:p>
            <a:fld id="{6C6AE60A-B69C-4790-82F7-3882EDF23186}" type="slidenum">
              <a:rPr lang="de-DE" smtClean="0"/>
              <a:t>19</a:t>
            </a:fld>
            <a:endParaRPr lang="de-DE"/>
          </a:p>
        </p:txBody>
      </p:sp>
    </p:spTree>
    <p:extLst>
      <p:ext uri="{BB962C8B-B14F-4D97-AF65-F5344CB8AC3E}">
        <p14:creationId xmlns:p14="http://schemas.microsoft.com/office/powerpoint/2010/main" val="117168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B169-6C22-B247-A440-A4EAB1C4FB2A}"/>
              </a:ext>
            </a:extLst>
          </p:cNvPr>
          <p:cNvSpPr>
            <a:spLocks noGrp="1"/>
          </p:cNvSpPr>
          <p:nvPr>
            <p:ph type="title"/>
          </p:nvPr>
        </p:nvSpPr>
        <p:spPr/>
        <p:txBody>
          <a:bodyPr/>
          <a:lstStyle/>
          <a:p>
            <a:r>
              <a:rPr lang="en-DE"/>
              <a:t>Überblick</a:t>
            </a:r>
          </a:p>
        </p:txBody>
      </p:sp>
      <p:sp>
        <p:nvSpPr>
          <p:cNvPr id="3" name="Footer Placeholder 2">
            <a:extLst>
              <a:ext uri="{FF2B5EF4-FFF2-40B4-BE49-F238E27FC236}">
                <a16:creationId xmlns:a16="http://schemas.microsoft.com/office/drawing/2014/main" id="{00B2E5DB-543A-B44C-A6ED-79ED8CBD7C40}"/>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B27D7E8-2C06-9041-9E7C-228F462881D1}"/>
              </a:ext>
            </a:extLst>
          </p:cNvPr>
          <p:cNvSpPr>
            <a:spLocks noGrp="1"/>
          </p:cNvSpPr>
          <p:nvPr>
            <p:ph type="sldNum" sz="quarter" idx="12"/>
          </p:nvPr>
        </p:nvSpPr>
        <p:spPr/>
        <p:txBody>
          <a:bodyPr/>
          <a:lstStyle/>
          <a:p>
            <a:fld id="{9D195BCC-3514-4B1B-9C18-24F3D67EC549}" type="slidenum">
              <a:rPr lang="de-DE" smtClean="0"/>
              <a:t>2</a:t>
            </a:fld>
            <a:endParaRPr lang="de-DE"/>
          </a:p>
        </p:txBody>
      </p:sp>
      <p:sp>
        <p:nvSpPr>
          <p:cNvPr id="5" name="Text Placeholder 4">
            <a:extLst>
              <a:ext uri="{FF2B5EF4-FFF2-40B4-BE49-F238E27FC236}">
                <a16:creationId xmlns:a16="http://schemas.microsoft.com/office/drawing/2014/main" id="{C8A951D8-2EF5-4B4F-8594-58F03C321E66}"/>
              </a:ext>
            </a:extLst>
          </p:cNvPr>
          <p:cNvSpPr>
            <a:spLocks noGrp="1"/>
          </p:cNvSpPr>
          <p:nvPr>
            <p:ph type="body" sz="quarter" idx="14"/>
          </p:nvPr>
        </p:nvSpPr>
        <p:spPr/>
        <p:txBody>
          <a:bodyPr/>
          <a:lstStyle/>
          <a:p>
            <a:r>
              <a:rPr lang="en-DE"/>
              <a:t>Empirische Methoden: Wieso? Weshalb? Warum?</a:t>
            </a:r>
          </a:p>
          <a:p>
            <a:endParaRPr lang="en-DE"/>
          </a:p>
          <a:p>
            <a:r>
              <a:rPr lang="en-DE"/>
              <a:t>Korpusbasierte Methoden für die Semantikforschung</a:t>
            </a:r>
          </a:p>
          <a:p>
            <a:endParaRPr lang="en-DE"/>
          </a:p>
          <a:p>
            <a:r>
              <a:rPr lang="en-DE"/>
              <a:t>Experimentelle Semantik</a:t>
            </a:r>
          </a:p>
        </p:txBody>
      </p:sp>
      <p:sp>
        <p:nvSpPr>
          <p:cNvPr id="6" name="Text Placeholder 5">
            <a:extLst>
              <a:ext uri="{FF2B5EF4-FFF2-40B4-BE49-F238E27FC236}">
                <a16:creationId xmlns:a16="http://schemas.microsoft.com/office/drawing/2014/main" id="{52035205-B190-5246-ABAA-0E2D70333187}"/>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394667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Kookkurrenz-Matrix</a:t>
            </a:r>
          </a:p>
        </p:txBody>
      </p:sp>
      <p:sp>
        <p:nvSpPr>
          <p:cNvPr id="3" name="Inhaltsplatzhalter 2"/>
          <p:cNvSpPr>
            <a:spLocks noGrp="1"/>
          </p:cNvSpPr>
          <p:nvPr>
            <p:ph idx="1"/>
          </p:nvPr>
        </p:nvSpPr>
        <p:spPr/>
        <p:txBody>
          <a:bodyPr/>
          <a:lstStyle/>
          <a:p>
            <a:r>
              <a:rPr lang="en-US"/>
              <a:t>Matrix aus Kookkurrenzfrequenzen</a:t>
            </a:r>
          </a:p>
          <a:p>
            <a:r>
              <a:rPr lang="en-US"/>
              <a:t>insg. 204.075 Types im linken und rechten Kontext der 9 Keywords</a:t>
            </a:r>
          </a:p>
        </p:txBody>
      </p:sp>
      <p:sp>
        <p:nvSpPr>
          <p:cNvPr id="4" name="Foliennummernplatzhalter 3"/>
          <p:cNvSpPr>
            <a:spLocks noGrp="1"/>
          </p:cNvSpPr>
          <p:nvPr>
            <p:ph type="sldNum" sz="quarter" idx="12"/>
          </p:nvPr>
        </p:nvSpPr>
        <p:spPr/>
        <p:txBody>
          <a:bodyPr/>
          <a:lstStyle/>
          <a:p>
            <a:fld id="{6C6AE60A-B69C-4790-82F7-3882EDF23186}" type="slidenum">
              <a:rPr lang="de-DE" smtClean="0"/>
              <a:t>20</a:t>
            </a:fld>
            <a:endParaRPr lang="de-DE"/>
          </a:p>
        </p:txBody>
      </p:sp>
      <p:pic>
        <p:nvPicPr>
          <p:cNvPr id="6" name="Bild 5"/>
          <p:cNvPicPr>
            <a:picLocks noChangeAspect="1"/>
          </p:cNvPicPr>
          <p:nvPr/>
        </p:nvPicPr>
        <p:blipFill rotWithShape="1">
          <a:blip r:embed="rId2">
            <a:extLst>
              <a:ext uri="{28A0092B-C50C-407E-A947-70E740481C1C}">
                <a14:useLocalDpi xmlns:a14="http://schemas.microsoft.com/office/drawing/2010/main" val="0"/>
              </a:ext>
            </a:extLst>
          </a:blip>
          <a:srcRect t="2301"/>
          <a:stretch/>
        </p:blipFill>
        <p:spPr>
          <a:xfrm>
            <a:off x="1138767" y="2737143"/>
            <a:ext cx="6866467" cy="2332594"/>
          </a:xfrm>
          <a:prstGeom prst="rect">
            <a:avLst/>
          </a:prstGeom>
        </p:spPr>
      </p:pic>
      <p:sp>
        <p:nvSpPr>
          <p:cNvPr id="7" name="Rechteck 6"/>
          <p:cNvSpPr/>
          <p:nvPr/>
        </p:nvSpPr>
        <p:spPr>
          <a:xfrm>
            <a:off x="2409093" y="2661842"/>
            <a:ext cx="5569485" cy="271228"/>
          </a:xfrm>
          <a:prstGeom prst="rect">
            <a:avLst/>
          </a:prstGeom>
          <a:solidFill>
            <a:srgbClr val="C0504D">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8" name="Rechteck 7"/>
          <p:cNvSpPr/>
          <p:nvPr/>
        </p:nvSpPr>
        <p:spPr>
          <a:xfrm>
            <a:off x="1138767" y="2872756"/>
            <a:ext cx="1108108" cy="2277094"/>
          </a:xfrm>
          <a:prstGeom prst="rect">
            <a:avLst/>
          </a:prstGeom>
          <a:solidFill>
            <a:srgbClr val="3C8F1F">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9" name="Textfeld 8"/>
          <p:cNvSpPr txBox="1"/>
          <p:nvPr/>
        </p:nvSpPr>
        <p:spPr>
          <a:xfrm>
            <a:off x="6194180" y="2405730"/>
            <a:ext cx="1811053" cy="248401"/>
          </a:xfrm>
          <a:prstGeom prst="rect">
            <a:avLst/>
          </a:prstGeom>
          <a:noFill/>
        </p:spPr>
        <p:txBody>
          <a:bodyPr wrap="square" rtlCol="0">
            <a:spAutoFit/>
          </a:bodyPr>
          <a:lstStyle/>
          <a:p>
            <a:pPr algn="r"/>
            <a:r>
              <a:rPr lang="en-US" sz="1014">
                <a:solidFill>
                  <a:srgbClr val="FF0000"/>
                </a:solidFill>
              </a:rPr>
              <a:t>Keywords</a:t>
            </a:r>
          </a:p>
        </p:txBody>
      </p:sp>
      <p:sp>
        <p:nvSpPr>
          <p:cNvPr id="10" name="Textfeld 9"/>
          <p:cNvSpPr txBox="1"/>
          <p:nvPr/>
        </p:nvSpPr>
        <p:spPr>
          <a:xfrm>
            <a:off x="1138767" y="2466780"/>
            <a:ext cx="1811053" cy="248401"/>
          </a:xfrm>
          <a:prstGeom prst="rect">
            <a:avLst/>
          </a:prstGeom>
          <a:noFill/>
        </p:spPr>
        <p:txBody>
          <a:bodyPr wrap="square" rtlCol="0">
            <a:spAutoFit/>
          </a:bodyPr>
          <a:lstStyle/>
          <a:p>
            <a:r>
              <a:rPr lang="en-US" sz="1014">
                <a:solidFill>
                  <a:srgbClr val="00B050"/>
                </a:solidFill>
              </a:rPr>
              <a:t>Kollokate</a:t>
            </a:r>
          </a:p>
        </p:txBody>
      </p:sp>
    </p:spTree>
    <p:extLst>
      <p:ext uri="{BB962C8B-B14F-4D97-AF65-F5344CB8AC3E}">
        <p14:creationId xmlns:p14="http://schemas.microsoft.com/office/powerpoint/2010/main" val="205479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Von Kookkurrenzen zu Vector Spaces</a:t>
            </a:r>
          </a:p>
        </p:txBody>
      </p:sp>
      <p:sp>
        <p:nvSpPr>
          <p:cNvPr id="3" name="Inhaltsplatzhalter 2"/>
          <p:cNvSpPr>
            <a:spLocks noGrp="1"/>
          </p:cNvSpPr>
          <p:nvPr>
            <p:ph idx="1"/>
          </p:nvPr>
        </p:nvSpPr>
        <p:spPr/>
        <p:txBody>
          <a:bodyPr/>
          <a:lstStyle/>
          <a:p>
            <a:r>
              <a:rPr lang="en-US" sz="2000"/>
              <a:t>Drei Schritte (vgl. Levshina 2015):</a:t>
            </a:r>
          </a:p>
          <a:p>
            <a:pPr lvl="1"/>
            <a:r>
              <a:rPr lang="en-US" sz="1800"/>
              <a:t>Errechnen von </a:t>
            </a:r>
            <a:r>
              <a:rPr lang="en-US" sz="1800" i="1"/>
              <a:t>Pointwise Mutual Information</a:t>
            </a:r>
            <a:r>
              <a:rPr lang="en-US" sz="1800"/>
              <a:t>-Werten durch den Vergleich von beobachten und erwarteten Kookkurrenz-Frequenzen,</a:t>
            </a:r>
          </a:p>
          <a:p>
            <a:pPr lvl="1"/>
            <a:r>
              <a:rPr lang="en-US" sz="1800"/>
              <a:t>Errechnen des Ähnlichkeitswerts mit Hilfe der Kosinus-Ähnlichkeit,</a:t>
            </a:r>
          </a:p>
          <a:p>
            <a:pPr lvl="1"/>
            <a:r>
              <a:rPr lang="en-US" sz="1800"/>
              <a:t>explorative Analyse der Ähnlichkeitswerte.</a:t>
            </a:r>
          </a:p>
          <a:p>
            <a:pPr lvl="1"/>
            <a:endParaRPr lang="en-US" sz="1800"/>
          </a:p>
        </p:txBody>
      </p:sp>
      <p:sp>
        <p:nvSpPr>
          <p:cNvPr id="4" name="Foliennummernplatzhalter 3"/>
          <p:cNvSpPr>
            <a:spLocks noGrp="1"/>
          </p:cNvSpPr>
          <p:nvPr>
            <p:ph type="sldNum" sz="quarter" idx="12"/>
          </p:nvPr>
        </p:nvSpPr>
        <p:spPr/>
        <p:txBody>
          <a:bodyPr/>
          <a:lstStyle/>
          <a:p>
            <a:fld id="{6C6AE60A-B69C-4790-82F7-3882EDF23186}" type="slidenum">
              <a:rPr lang="de-DE" smtClean="0"/>
              <a:t>21</a:t>
            </a:fld>
            <a:endParaRPr lang="de-DE"/>
          </a:p>
        </p:txBody>
      </p:sp>
    </p:spTree>
    <p:extLst>
      <p:ext uri="{BB962C8B-B14F-4D97-AF65-F5344CB8AC3E}">
        <p14:creationId xmlns:p14="http://schemas.microsoft.com/office/powerpoint/2010/main" val="121607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1: (Positive) Pointwise Mutual Information (PPMI)</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14:m>
                  <m:oMath xmlns:m="http://schemas.openxmlformats.org/officeDocument/2006/math">
                    <m:r>
                      <a:rPr lang="de-DE" b="0" i="1">
                        <a:latin typeface="Cambria Math" charset="0"/>
                      </a:rPr>
                      <m:t>𝑃𝑀𝐼</m:t>
                    </m:r>
                    <m:d>
                      <m:dPr>
                        <m:ctrlPr>
                          <a:rPr lang="de-DE" b="0" i="1">
                            <a:latin typeface="Cambria Math" panose="02040503050406030204" pitchFamily="18" charset="0"/>
                          </a:rPr>
                        </m:ctrlPr>
                      </m:dPr>
                      <m:e>
                        <m:r>
                          <a:rPr lang="de-DE" b="0" i="1">
                            <a:latin typeface="Cambria Math" charset="0"/>
                          </a:rPr>
                          <m:t>𝑥</m:t>
                        </m:r>
                        <m:r>
                          <a:rPr lang="de-DE" b="0" i="1">
                            <a:latin typeface="Cambria Math" charset="0"/>
                          </a:rPr>
                          <m:t>,</m:t>
                        </m:r>
                        <m:r>
                          <a:rPr lang="de-DE" b="0" i="1">
                            <a:latin typeface="Cambria Math" charset="0"/>
                          </a:rPr>
                          <m:t>𝑦</m:t>
                        </m:r>
                      </m:e>
                    </m:d>
                    <m:r>
                      <a:rPr lang="de-DE" b="0" i="1">
                        <a:latin typeface="Cambria Math" charset="0"/>
                      </a:rPr>
                      <m:t>=</m:t>
                    </m:r>
                    <m:sSub>
                      <m:sSubPr>
                        <m:ctrlPr>
                          <a:rPr lang="en-US" b="0" i="1">
                            <a:latin typeface="Cambria Math" panose="02040503050406030204" pitchFamily="18" charset="0"/>
                          </a:rPr>
                        </m:ctrlPr>
                      </m:sSubPr>
                      <m:e>
                        <m:r>
                          <m:rPr>
                            <m:sty m:val="p"/>
                          </m:rPr>
                          <a:rPr lang="de-DE" b="0" i="0">
                            <a:latin typeface="Cambria Math" charset="0"/>
                          </a:rPr>
                          <m:t>log</m:t>
                        </m:r>
                      </m:e>
                      <m:sub>
                        <m:r>
                          <a:rPr lang="de-DE" b="0" i="1">
                            <a:latin typeface="Cambria Math" charset="0"/>
                          </a:rPr>
                          <m:t>2</m:t>
                        </m:r>
                      </m:sub>
                    </m:sSub>
                    <m:r>
                      <a:rPr lang="de-DE" b="0" i="0">
                        <a:latin typeface="Cambria Math" charset="0"/>
                      </a:rPr>
                      <m:t>(</m:t>
                    </m:r>
                    <m:f>
                      <m:fPr>
                        <m:ctrlPr>
                          <a:rPr lang="bg-BG" b="0" i="1">
                            <a:latin typeface="Cambria Math" panose="02040503050406030204" pitchFamily="18" charset="0"/>
                          </a:rPr>
                        </m:ctrlPr>
                      </m:fPr>
                      <m:num>
                        <m:r>
                          <a:rPr lang="de-DE" b="0" i="1">
                            <a:latin typeface="Cambria Math" charset="0"/>
                          </a:rPr>
                          <m:t>𝑝</m:t>
                        </m:r>
                        <m:r>
                          <a:rPr lang="de-DE" b="0" i="1">
                            <a:latin typeface="Cambria Math" charset="0"/>
                          </a:rPr>
                          <m:t>(</m:t>
                        </m:r>
                        <m:r>
                          <a:rPr lang="de-DE" b="0" i="1">
                            <a:latin typeface="Cambria Math" charset="0"/>
                          </a:rPr>
                          <m:t>𝑥</m:t>
                        </m:r>
                        <m:r>
                          <a:rPr lang="de-DE" b="0" i="1">
                            <a:latin typeface="Cambria Math" charset="0"/>
                          </a:rPr>
                          <m:t>,</m:t>
                        </m:r>
                        <m:r>
                          <a:rPr lang="de-DE" b="0" i="1">
                            <a:latin typeface="Cambria Math" charset="0"/>
                          </a:rPr>
                          <m:t>𝑦</m:t>
                        </m:r>
                        <m:r>
                          <a:rPr lang="de-DE" b="0" i="1">
                            <a:latin typeface="Cambria Math" charset="0"/>
                          </a:rPr>
                          <m:t>)</m:t>
                        </m:r>
                      </m:num>
                      <m:den>
                        <m:r>
                          <a:rPr lang="de-DE" b="0" i="1">
                            <a:latin typeface="Cambria Math" charset="0"/>
                          </a:rPr>
                          <m:t>𝑝</m:t>
                        </m:r>
                        <m:d>
                          <m:dPr>
                            <m:ctrlPr>
                              <a:rPr lang="de-DE" b="0" i="1">
                                <a:latin typeface="Cambria Math" panose="02040503050406030204" pitchFamily="18" charset="0"/>
                              </a:rPr>
                            </m:ctrlPr>
                          </m:dPr>
                          <m:e>
                            <m:r>
                              <a:rPr lang="de-DE" b="0" i="1">
                                <a:latin typeface="Cambria Math" charset="0"/>
                              </a:rPr>
                              <m:t>𝑥</m:t>
                            </m:r>
                          </m:e>
                        </m:d>
                        <m:r>
                          <a:rPr lang="de-DE" b="0" i="1">
                            <a:latin typeface="Cambria Math" charset="0"/>
                          </a:rPr>
                          <m:t>𝑝</m:t>
                        </m:r>
                        <m:r>
                          <a:rPr lang="de-DE" b="0" i="1">
                            <a:latin typeface="Cambria Math" charset="0"/>
                          </a:rPr>
                          <m:t>(</m:t>
                        </m:r>
                        <m:r>
                          <a:rPr lang="de-DE" b="0" i="1">
                            <a:latin typeface="Cambria Math" charset="0"/>
                          </a:rPr>
                          <m:t>𝑦</m:t>
                        </m:r>
                        <m:r>
                          <a:rPr lang="de-DE" b="0" i="1">
                            <a:latin typeface="Cambria Math" charset="0"/>
                          </a:rPr>
                          <m:t>)</m:t>
                        </m:r>
                      </m:den>
                    </m:f>
                  </m:oMath>
                </a14:m>
                <a:r>
                  <a:rPr lang="en-US"/>
                  <a:t>) = </a:t>
                </a:r>
                <a14:m>
                  <m:oMath xmlns:m="http://schemas.openxmlformats.org/officeDocument/2006/math">
                    <m:sSub>
                      <m:sSubPr>
                        <m:ctrlPr>
                          <a:rPr lang="en-US" i="1">
                            <a:latin typeface="Cambria Math" panose="02040503050406030204" pitchFamily="18" charset="0"/>
                          </a:rPr>
                        </m:ctrlPr>
                      </m:sSubPr>
                      <m:e>
                        <m:r>
                          <m:rPr>
                            <m:sty m:val="p"/>
                          </m:rPr>
                          <a:rPr lang="de-DE">
                            <a:latin typeface="Cambria Math" charset="0"/>
                          </a:rPr>
                          <m:t>log</m:t>
                        </m:r>
                      </m:e>
                      <m:sub>
                        <m:r>
                          <a:rPr lang="de-DE" i="1">
                            <a:latin typeface="Cambria Math" charset="0"/>
                          </a:rPr>
                          <m:t>2</m:t>
                        </m:r>
                      </m:sub>
                    </m:sSub>
                  </m:oMath>
                </a14:m>
                <a:r>
                  <a:rPr lang="en-US"/>
                  <a:t>(</a:t>
                </a:r>
                <a14:m>
                  <m:oMath xmlns:m="http://schemas.openxmlformats.org/officeDocument/2006/math">
                    <m:f>
                      <m:fPr>
                        <m:ctrlPr>
                          <a:rPr lang="bg-BG" i="1">
                            <a:latin typeface="Cambria Math" panose="02040503050406030204" pitchFamily="18" charset="0"/>
                          </a:rPr>
                        </m:ctrlPr>
                      </m:fPr>
                      <m:num>
                        <m:sSub>
                          <m:sSubPr>
                            <m:ctrlPr>
                              <a:rPr lang="en-US" i="1">
                                <a:latin typeface="Cambria Math" panose="02040503050406030204" pitchFamily="18" charset="0"/>
                              </a:rPr>
                            </m:ctrlPr>
                          </m:sSubPr>
                          <m:e>
                            <m:r>
                              <m:rPr>
                                <m:sty m:val="p"/>
                              </m:rPr>
                              <a:rPr lang="de-DE" b="0" i="0">
                                <a:latin typeface="Cambria Math" charset="0"/>
                              </a:rPr>
                              <m:t>O</m:t>
                            </m:r>
                          </m:e>
                          <m:sub>
                            <m:r>
                              <a:rPr lang="de-DE" b="0" i="1">
                                <a:latin typeface="Cambria Math" charset="0"/>
                              </a:rPr>
                              <m:t>𝑥𝑦</m:t>
                            </m:r>
                          </m:sub>
                        </m:sSub>
                      </m:num>
                      <m:den>
                        <m:sSub>
                          <m:sSubPr>
                            <m:ctrlPr>
                              <a:rPr lang="en-US" i="1">
                                <a:latin typeface="Cambria Math" panose="02040503050406030204" pitchFamily="18" charset="0"/>
                              </a:rPr>
                            </m:ctrlPr>
                          </m:sSubPr>
                          <m:e>
                            <m:r>
                              <m:rPr>
                                <m:sty m:val="p"/>
                              </m:rPr>
                              <a:rPr lang="de-DE" b="0" i="0">
                                <a:latin typeface="Cambria Math" charset="0"/>
                              </a:rPr>
                              <m:t>E</m:t>
                            </m:r>
                          </m:e>
                          <m:sub>
                            <m:r>
                              <a:rPr lang="de-DE" b="0" i="1">
                                <a:latin typeface="Cambria Math" charset="0"/>
                              </a:rPr>
                              <m:t>𝑥𝑦</m:t>
                            </m:r>
                          </m:sub>
                        </m:sSub>
                      </m:den>
                    </m:f>
                  </m:oMath>
                </a14:m>
                <a:r>
                  <a:rPr lang="en-US"/>
                  <a:t>)</a:t>
                </a:r>
              </a:p>
              <a:p>
                <a:r>
                  <a:rPr lang="en-US"/>
                  <a:t>z.B.: </a:t>
                </a:r>
                <a:r>
                  <a:rPr lang="en-US" i="1"/>
                  <a:t>Keks </a:t>
                </a:r>
                <a:r>
                  <a:rPr lang="en-US"/>
                  <a:t>und </a:t>
                </a:r>
                <a:r>
                  <a:rPr lang="en-US" i="1"/>
                  <a:t>abhängig...</a:t>
                </a:r>
                <a:endParaRPr lang="en-US"/>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3"/>
                <a:stretch>
                  <a:fillRect l="-1704"/>
                </a:stretch>
              </a:blipFill>
            </p:spPr>
            <p:txBody>
              <a:bodyPr/>
              <a:lstStyle/>
              <a:p>
                <a:r>
                  <a:rPr lang="en-US">
                    <a:noFill/>
                  </a:rPr>
                  <a:t> </a:t>
                </a:r>
              </a:p>
            </p:txBody>
          </p:sp>
        </mc:Fallback>
      </mc:AlternateContent>
      <p:sp>
        <p:nvSpPr>
          <p:cNvPr id="4" name="Foliennummernplatzhalter 3"/>
          <p:cNvSpPr>
            <a:spLocks noGrp="1"/>
          </p:cNvSpPr>
          <p:nvPr>
            <p:ph type="sldNum" sz="quarter" idx="12"/>
          </p:nvPr>
        </p:nvSpPr>
        <p:spPr/>
        <p:txBody>
          <a:bodyPr/>
          <a:lstStyle/>
          <a:p>
            <a:fld id="{6C6AE60A-B69C-4790-82F7-3882EDF23186}" type="slidenum">
              <a:rPr lang="de-DE" smtClean="0"/>
              <a:t>22</a:t>
            </a:fld>
            <a:endParaRPr lang="de-DE"/>
          </a:p>
        </p:txBody>
      </p:sp>
      <p:pic>
        <p:nvPicPr>
          <p:cNvPr id="5" name="Bild 4"/>
          <p:cNvPicPr>
            <a:picLocks noChangeAspect="1"/>
          </p:cNvPicPr>
          <p:nvPr/>
        </p:nvPicPr>
        <p:blipFill rotWithShape="1">
          <a:blip r:embed="rId4">
            <a:extLst>
              <a:ext uri="{28A0092B-C50C-407E-A947-70E740481C1C}">
                <a14:useLocalDpi xmlns:a14="http://schemas.microsoft.com/office/drawing/2010/main" val="0"/>
              </a:ext>
            </a:extLst>
          </a:blip>
          <a:srcRect t="2301"/>
          <a:stretch/>
        </p:blipFill>
        <p:spPr>
          <a:xfrm>
            <a:off x="1138767" y="2737143"/>
            <a:ext cx="6866467" cy="2332594"/>
          </a:xfrm>
          <a:prstGeom prst="rect">
            <a:avLst/>
          </a:prstGeom>
        </p:spPr>
      </p:pic>
      <p:sp>
        <p:nvSpPr>
          <p:cNvPr id="6" name="Rechteck 5"/>
          <p:cNvSpPr/>
          <p:nvPr/>
        </p:nvSpPr>
        <p:spPr>
          <a:xfrm>
            <a:off x="2409093" y="2661842"/>
            <a:ext cx="5569485" cy="271228"/>
          </a:xfrm>
          <a:prstGeom prst="rect">
            <a:avLst/>
          </a:prstGeom>
          <a:solidFill>
            <a:srgbClr val="C0504D">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7" name="Rechteck 6"/>
          <p:cNvSpPr/>
          <p:nvPr/>
        </p:nvSpPr>
        <p:spPr>
          <a:xfrm>
            <a:off x="1138767" y="2872756"/>
            <a:ext cx="1108108" cy="2277094"/>
          </a:xfrm>
          <a:prstGeom prst="rect">
            <a:avLst/>
          </a:prstGeom>
          <a:solidFill>
            <a:srgbClr val="3C8F1F">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8" name="Rechteck 7"/>
          <p:cNvSpPr/>
          <p:nvPr/>
        </p:nvSpPr>
        <p:spPr>
          <a:xfrm>
            <a:off x="4463855" y="3818596"/>
            <a:ext cx="270363" cy="162219"/>
          </a:xfrm>
          <a:prstGeom prst="rect">
            <a:avLst/>
          </a:prstGeom>
          <a:solidFill>
            <a:srgbClr val="4040BF">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Tree>
    <p:extLst>
      <p:ext uri="{BB962C8B-B14F-4D97-AF65-F5344CB8AC3E}">
        <p14:creationId xmlns:p14="http://schemas.microsoft.com/office/powerpoint/2010/main" val="10373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1: Positive Pointwise Mutual Information (PPMI)</a:t>
            </a:r>
          </a:p>
        </p:txBody>
      </p:sp>
      <p:sp>
        <p:nvSpPr>
          <p:cNvPr id="3" name="Inhaltsplatzhalter 2"/>
          <p:cNvSpPr>
            <a:spLocks noGrp="1"/>
          </p:cNvSpPr>
          <p:nvPr>
            <p:ph idx="1"/>
          </p:nvPr>
        </p:nvSpPr>
        <p:spPr/>
        <p:txBody>
          <a:bodyPr/>
          <a:lstStyle/>
          <a:p>
            <a:r>
              <a:rPr lang="en-US" i="1"/>
              <a:t>Keks </a:t>
            </a:r>
            <a:r>
              <a:rPr lang="en-US"/>
              <a:t>und </a:t>
            </a:r>
            <a:r>
              <a:rPr lang="en-US" i="1"/>
              <a:t>abhängig </a:t>
            </a:r>
            <a:r>
              <a:rPr lang="en-US"/>
              <a:t>treten dreimal zusammen auf</a:t>
            </a:r>
          </a:p>
          <a:p>
            <a:r>
              <a:rPr lang="en-US"/>
              <a:t>Was wäre der </a:t>
            </a:r>
            <a:r>
              <a:rPr lang="en-US" b="1"/>
              <a:t>erwartete </a:t>
            </a:r>
            <a:r>
              <a:rPr lang="en-US"/>
              <a:t>Wert bei Zufallsverteilung?</a:t>
            </a:r>
          </a:p>
          <a:p>
            <a:r>
              <a:rPr lang="en-US"/>
              <a:t>Antwort: </a:t>
            </a:r>
            <a:r>
              <a:rPr lang="nb-NO"/>
              <a:t>0.86558412</a:t>
            </a:r>
          </a:p>
          <a:p>
            <a:r>
              <a:rPr lang="nb-NO"/>
              <a:t>(... warum, erfahren wir bei der Einführung in die Statistik!)</a:t>
            </a:r>
            <a:endParaRPr lang="en-US"/>
          </a:p>
        </p:txBody>
      </p:sp>
      <p:sp>
        <p:nvSpPr>
          <p:cNvPr id="4" name="Foliennummernplatzhalter 3"/>
          <p:cNvSpPr>
            <a:spLocks noGrp="1"/>
          </p:cNvSpPr>
          <p:nvPr>
            <p:ph type="sldNum" sz="quarter" idx="12"/>
          </p:nvPr>
        </p:nvSpPr>
        <p:spPr/>
        <p:txBody>
          <a:bodyPr/>
          <a:lstStyle/>
          <a:p>
            <a:fld id="{6C6AE60A-B69C-4790-82F7-3882EDF23186}" type="slidenum">
              <a:rPr lang="de-DE" smtClean="0"/>
              <a:t>23</a:t>
            </a:fld>
            <a:endParaRPr lang="de-DE"/>
          </a:p>
        </p:txBody>
      </p:sp>
    </p:spTree>
    <p:extLst>
      <p:ext uri="{BB962C8B-B14F-4D97-AF65-F5344CB8AC3E}">
        <p14:creationId xmlns:p14="http://schemas.microsoft.com/office/powerpoint/2010/main" val="1448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Beispiel: Chi-Quadrat </a:t>
            </a:r>
            <a:r>
              <a:rPr lang="en-US" sz="2703"/>
              <a:t>(verteilungsfrei - Nominaldaten)</a:t>
            </a:r>
          </a:p>
        </p:txBody>
      </p:sp>
      <p:sp>
        <p:nvSpPr>
          <p:cNvPr id="3" name="Inhaltsplatzhalter 2"/>
          <p:cNvSpPr>
            <a:spLocks noGrp="1"/>
          </p:cNvSpPr>
          <p:nvPr>
            <p:ph idx="1"/>
          </p:nvPr>
        </p:nvSpPr>
        <p:spPr/>
        <p:txBody>
          <a:bodyPr/>
          <a:lstStyle/>
          <a:p>
            <a:r>
              <a:rPr lang="de-DE"/>
              <a:t>Beispiel: zwei Kurse in historischer Sprachwissenschaft</a:t>
            </a:r>
          </a:p>
          <a:p>
            <a:r>
              <a:rPr lang="de-DE"/>
              <a:t>einer geleitet von Dozent A, der andere von Dozent B</a:t>
            </a:r>
          </a:p>
          <a:p>
            <a:r>
              <a:rPr lang="de-DE"/>
              <a:t>Rahmenbedingungen genau gleich</a:t>
            </a:r>
          </a:p>
          <a:p>
            <a:r>
              <a:rPr lang="de-DE"/>
              <a:t>alle machen am Ende genau die gleiche Prüfung</a:t>
            </a:r>
          </a:p>
        </p:txBody>
      </p:sp>
    </p:spTree>
    <p:extLst>
      <p:ext uri="{BB962C8B-B14F-4D97-AF65-F5344CB8AC3E}">
        <p14:creationId xmlns:p14="http://schemas.microsoft.com/office/powerpoint/2010/main" val="155399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Beispiel: Chi-Quadrat</a:t>
            </a:r>
          </a:p>
        </p:txBody>
      </p:sp>
      <p:sp>
        <p:nvSpPr>
          <p:cNvPr id="4" name="Inhaltsplatzhalter 2"/>
          <p:cNvSpPr txBox="1">
            <a:spLocks/>
          </p:cNvSpPr>
          <p:nvPr/>
        </p:nvSpPr>
        <p:spPr>
          <a:xfrm>
            <a:off x="1482090" y="1201632"/>
            <a:ext cx="6179820" cy="3398663"/>
          </a:xfrm>
          <a:prstGeom prst="rect">
            <a:avLst/>
          </a:prstGeom>
        </p:spPr>
        <p:txBody>
          <a:bodyPr vert="horz" lIns="68665" tIns="34332" rIns="68665" bIns="3433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3"/>
              <a:t>Prüfungsergebnisse:</a:t>
            </a:r>
          </a:p>
          <a:p>
            <a:endParaRPr lang="de-DE" sz="2403"/>
          </a:p>
          <a:p>
            <a:endParaRPr lang="de-DE" sz="2403"/>
          </a:p>
          <a:p>
            <a:endParaRPr lang="de-DE" sz="2403"/>
          </a:p>
          <a:p>
            <a:endParaRPr lang="de-DE" sz="2403"/>
          </a:p>
          <a:p>
            <a:r>
              <a:rPr lang="de-DE" sz="2403"/>
              <a:t>Was wäre eigentlich zu erwarten?</a:t>
            </a:r>
          </a:p>
        </p:txBody>
      </p:sp>
      <p:graphicFrame>
        <p:nvGraphicFramePr>
          <p:cNvPr id="8" name="Tabelle 7"/>
          <p:cNvGraphicFramePr>
            <a:graphicFrameLocks noGrp="1"/>
          </p:cNvGraphicFramePr>
          <p:nvPr/>
        </p:nvGraphicFramePr>
        <p:xfrm>
          <a:off x="2409093" y="3931510"/>
          <a:ext cx="4577643" cy="846072"/>
        </p:xfrm>
        <a:graphic>
          <a:graphicData uri="http://schemas.openxmlformats.org/drawingml/2006/table">
            <a:tbl>
              <a:tblPr firstRow="1" firstCol="1" bandRow="1">
                <a:tableStyleId>{F5AB1C69-6EDB-4FF4-983F-18BD219EF322}</a:tableStyleId>
              </a:tblPr>
              <a:tblGrid>
                <a:gridCol w="1525881">
                  <a:extLst>
                    <a:ext uri="{9D8B030D-6E8A-4147-A177-3AD203B41FA5}">
                      <a16:colId xmlns:a16="http://schemas.microsoft.com/office/drawing/2014/main" val="20000"/>
                    </a:ext>
                  </a:extLst>
                </a:gridCol>
                <a:gridCol w="1525881">
                  <a:extLst>
                    <a:ext uri="{9D8B030D-6E8A-4147-A177-3AD203B41FA5}">
                      <a16:colId xmlns:a16="http://schemas.microsoft.com/office/drawing/2014/main" val="20001"/>
                    </a:ext>
                  </a:extLst>
                </a:gridCol>
                <a:gridCol w="1525881">
                  <a:extLst>
                    <a:ext uri="{9D8B030D-6E8A-4147-A177-3AD203B41FA5}">
                      <a16:colId xmlns:a16="http://schemas.microsoft.com/office/drawing/2014/main" val="20002"/>
                    </a:ext>
                  </a:extLst>
                </a:gridCol>
              </a:tblGrid>
              <a:tr h="274659">
                <a:tc>
                  <a:txBody>
                    <a:bodyPr/>
                    <a:lstStyle/>
                    <a:p>
                      <a:r>
                        <a:rPr lang="de-DE" sz="1400"/>
                        <a:t>Dozent</a:t>
                      </a:r>
                    </a:p>
                  </a:txBody>
                  <a:tcPr marL="68665" marR="68665" marT="34332" marB="34332"/>
                </a:tc>
                <a:tc>
                  <a:txBody>
                    <a:bodyPr/>
                    <a:lstStyle/>
                    <a:p>
                      <a:r>
                        <a:rPr lang="de-DE" sz="1400"/>
                        <a:t>bestanden</a:t>
                      </a:r>
                    </a:p>
                  </a:txBody>
                  <a:tcPr marL="68665" marR="68665" marT="34332" marB="34332"/>
                </a:tc>
                <a:tc>
                  <a:txBody>
                    <a:bodyPr/>
                    <a:lstStyle/>
                    <a:p>
                      <a:r>
                        <a:rPr lang="de-DE" sz="1400"/>
                        <a:t>durchgefallen</a:t>
                      </a:r>
                    </a:p>
                  </a:txBody>
                  <a:tcPr marL="68665" marR="68665" marT="34332" marB="34332"/>
                </a:tc>
                <a:extLst>
                  <a:ext uri="{0D108BD9-81ED-4DB2-BD59-A6C34878D82A}">
                    <a16:rowId xmlns:a16="http://schemas.microsoft.com/office/drawing/2014/main" val="10000"/>
                  </a:ext>
                </a:extLst>
              </a:tr>
              <a:tr h="278473">
                <a:tc>
                  <a:txBody>
                    <a:bodyPr/>
                    <a:lstStyle/>
                    <a:p>
                      <a:r>
                        <a:rPr lang="de-DE" sz="1400"/>
                        <a:t>Dozent A</a:t>
                      </a:r>
                    </a:p>
                  </a:txBody>
                  <a:tcPr marL="68665" marR="68665" marT="34332" marB="34332"/>
                </a:tc>
                <a:tc>
                  <a:txBody>
                    <a:bodyPr/>
                    <a:lstStyle/>
                    <a:p>
                      <a:r>
                        <a:rPr lang="de-DE" sz="1400"/>
                        <a:t>15</a:t>
                      </a:r>
                    </a:p>
                  </a:txBody>
                  <a:tcPr marL="68665" marR="68665" marT="34332" marB="34332"/>
                </a:tc>
                <a:tc>
                  <a:txBody>
                    <a:bodyPr/>
                    <a:lstStyle/>
                    <a:p>
                      <a:r>
                        <a:rPr lang="de-DE" sz="1400"/>
                        <a:t>15</a:t>
                      </a:r>
                    </a:p>
                  </a:txBody>
                  <a:tcPr marL="68665" marR="68665" marT="34332" marB="34332"/>
                </a:tc>
                <a:extLst>
                  <a:ext uri="{0D108BD9-81ED-4DB2-BD59-A6C34878D82A}">
                    <a16:rowId xmlns:a16="http://schemas.microsoft.com/office/drawing/2014/main" val="10001"/>
                  </a:ext>
                </a:extLst>
              </a:tr>
              <a:tr h="278473">
                <a:tc>
                  <a:txBody>
                    <a:bodyPr/>
                    <a:lstStyle/>
                    <a:p>
                      <a:r>
                        <a:rPr lang="de-DE" sz="1400"/>
                        <a:t>Dozent B</a:t>
                      </a:r>
                    </a:p>
                  </a:txBody>
                  <a:tcPr marL="68665" marR="68665" marT="34332" marB="34332"/>
                </a:tc>
                <a:tc>
                  <a:txBody>
                    <a:bodyPr/>
                    <a:lstStyle/>
                    <a:p>
                      <a:r>
                        <a:rPr lang="de-DE" sz="1400"/>
                        <a:t>15</a:t>
                      </a:r>
                    </a:p>
                  </a:txBody>
                  <a:tcPr marL="68665" marR="68665" marT="34332" marB="34332"/>
                </a:tc>
                <a:tc>
                  <a:txBody>
                    <a:bodyPr/>
                    <a:lstStyle/>
                    <a:p>
                      <a:r>
                        <a:rPr lang="de-DE" sz="1400"/>
                        <a:t>15</a:t>
                      </a:r>
                    </a:p>
                  </a:txBody>
                  <a:tcPr marL="68665" marR="68665" marT="34332" marB="34332"/>
                </a:tc>
                <a:extLst>
                  <a:ext uri="{0D108BD9-81ED-4DB2-BD59-A6C34878D82A}">
                    <a16:rowId xmlns:a16="http://schemas.microsoft.com/office/drawing/2014/main" val="10002"/>
                  </a:ext>
                </a:extLst>
              </a:tr>
            </a:tbl>
          </a:graphicData>
        </a:graphic>
      </p:graphicFrame>
      <p:graphicFrame>
        <p:nvGraphicFramePr>
          <p:cNvPr id="9" name="Tabelle 8"/>
          <p:cNvGraphicFramePr>
            <a:graphicFrameLocks noGrp="1"/>
          </p:cNvGraphicFramePr>
          <p:nvPr/>
        </p:nvGraphicFramePr>
        <p:xfrm>
          <a:off x="2283178" y="1734966"/>
          <a:ext cx="4577643" cy="846072"/>
        </p:xfrm>
        <a:graphic>
          <a:graphicData uri="http://schemas.openxmlformats.org/drawingml/2006/table">
            <a:tbl>
              <a:tblPr firstRow="1" firstCol="1" bandRow="1">
                <a:tableStyleId>{5C22544A-7EE6-4342-B048-85BDC9FD1C3A}</a:tableStyleId>
              </a:tblPr>
              <a:tblGrid>
                <a:gridCol w="1525881">
                  <a:extLst>
                    <a:ext uri="{9D8B030D-6E8A-4147-A177-3AD203B41FA5}">
                      <a16:colId xmlns:a16="http://schemas.microsoft.com/office/drawing/2014/main" val="20000"/>
                    </a:ext>
                  </a:extLst>
                </a:gridCol>
                <a:gridCol w="1525881">
                  <a:extLst>
                    <a:ext uri="{9D8B030D-6E8A-4147-A177-3AD203B41FA5}">
                      <a16:colId xmlns:a16="http://schemas.microsoft.com/office/drawing/2014/main" val="20001"/>
                    </a:ext>
                  </a:extLst>
                </a:gridCol>
                <a:gridCol w="1525881">
                  <a:extLst>
                    <a:ext uri="{9D8B030D-6E8A-4147-A177-3AD203B41FA5}">
                      <a16:colId xmlns:a16="http://schemas.microsoft.com/office/drawing/2014/main" val="20002"/>
                    </a:ext>
                  </a:extLst>
                </a:gridCol>
              </a:tblGrid>
              <a:tr h="274659">
                <a:tc>
                  <a:txBody>
                    <a:bodyPr/>
                    <a:lstStyle/>
                    <a:p>
                      <a:r>
                        <a:rPr lang="de-DE" sz="1400"/>
                        <a:t>Dozent</a:t>
                      </a:r>
                    </a:p>
                  </a:txBody>
                  <a:tcPr marL="68665" marR="68665" marT="34332" marB="34332"/>
                </a:tc>
                <a:tc>
                  <a:txBody>
                    <a:bodyPr/>
                    <a:lstStyle/>
                    <a:p>
                      <a:r>
                        <a:rPr lang="de-DE" sz="1400"/>
                        <a:t>bestanden</a:t>
                      </a:r>
                    </a:p>
                  </a:txBody>
                  <a:tcPr marL="68665" marR="68665" marT="34332" marB="34332"/>
                </a:tc>
                <a:tc>
                  <a:txBody>
                    <a:bodyPr/>
                    <a:lstStyle/>
                    <a:p>
                      <a:r>
                        <a:rPr lang="de-DE" sz="1400"/>
                        <a:t>durchgefallen</a:t>
                      </a:r>
                    </a:p>
                  </a:txBody>
                  <a:tcPr marL="68665" marR="68665" marT="34332" marB="34332"/>
                </a:tc>
                <a:extLst>
                  <a:ext uri="{0D108BD9-81ED-4DB2-BD59-A6C34878D82A}">
                    <a16:rowId xmlns:a16="http://schemas.microsoft.com/office/drawing/2014/main" val="10000"/>
                  </a:ext>
                </a:extLst>
              </a:tr>
              <a:tr h="278473">
                <a:tc>
                  <a:txBody>
                    <a:bodyPr/>
                    <a:lstStyle/>
                    <a:p>
                      <a:r>
                        <a:rPr lang="de-DE" sz="1400"/>
                        <a:t>Dozent A</a:t>
                      </a:r>
                    </a:p>
                  </a:txBody>
                  <a:tcPr marL="68665" marR="68665" marT="34332" marB="34332"/>
                </a:tc>
                <a:tc>
                  <a:txBody>
                    <a:bodyPr/>
                    <a:lstStyle/>
                    <a:p>
                      <a:r>
                        <a:rPr lang="de-DE" sz="1400"/>
                        <a:t>20</a:t>
                      </a:r>
                    </a:p>
                  </a:txBody>
                  <a:tcPr marL="68665" marR="68665" marT="34332" marB="34332"/>
                </a:tc>
                <a:tc>
                  <a:txBody>
                    <a:bodyPr/>
                    <a:lstStyle/>
                    <a:p>
                      <a:r>
                        <a:rPr lang="de-DE" sz="1400"/>
                        <a:t>10</a:t>
                      </a:r>
                    </a:p>
                  </a:txBody>
                  <a:tcPr marL="68665" marR="68665" marT="34332" marB="34332"/>
                </a:tc>
                <a:extLst>
                  <a:ext uri="{0D108BD9-81ED-4DB2-BD59-A6C34878D82A}">
                    <a16:rowId xmlns:a16="http://schemas.microsoft.com/office/drawing/2014/main" val="10001"/>
                  </a:ext>
                </a:extLst>
              </a:tr>
              <a:tr h="278473">
                <a:tc>
                  <a:txBody>
                    <a:bodyPr/>
                    <a:lstStyle/>
                    <a:p>
                      <a:r>
                        <a:rPr lang="de-DE" sz="1400"/>
                        <a:t>Dozent B</a:t>
                      </a:r>
                    </a:p>
                  </a:txBody>
                  <a:tcPr marL="68665" marR="68665" marT="34332" marB="34332"/>
                </a:tc>
                <a:tc>
                  <a:txBody>
                    <a:bodyPr/>
                    <a:lstStyle/>
                    <a:p>
                      <a:r>
                        <a:rPr lang="de-DE" sz="1400"/>
                        <a:t>10</a:t>
                      </a:r>
                    </a:p>
                  </a:txBody>
                  <a:tcPr marL="68665" marR="68665" marT="34332" marB="34332"/>
                </a:tc>
                <a:tc>
                  <a:txBody>
                    <a:bodyPr/>
                    <a:lstStyle/>
                    <a:p>
                      <a:r>
                        <a:rPr lang="de-DE" sz="1400"/>
                        <a:t>20</a:t>
                      </a:r>
                    </a:p>
                  </a:txBody>
                  <a:tcPr marL="68665" marR="68665" marT="34332" marB="3433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84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Beispiel: Chi-Quadrat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nary>
                        <m:naryPr>
                          <m:chr m:val="∑"/>
                          <m:ctrlPr>
                            <a:rPr lang="is-IS" i="1">
                              <a:latin typeface="Cambria Math" panose="02040503050406030204" pitchFamily="18" charset="0"/>
                            </a:rPr>
                          </m:ctrlPr>
                        </m:naryPr>
                        <m:sub>
                          <m:r>
                            <m:rPr>
                              <m:brk m:alnAt="23"/>
                            </m:rPr>
                            <a:rPr lang="de-DE" b="0" i="1">
                              <a:latin typeface="Cambria Math" charset="0"/>
                            </a:rPr>
                            <m:t>𝑖</m:t>
                          </m:r>
                          <m:r>
                            <a:rPr lang="de-DE" b="0" i="1">
                              <a:latin typeface="Cambria Math" charset="0"/>
                            </a:rPr>
                            <m:t>=1</m:t>
                          </m:r>
                        </m:sub>
                        <m:sup>
                          <m:r>
                            <a:rPr lang="de-DE" b="0" i="1">
                              <a:latin typeface="Cambria Math" charset="0"/>
                            </a:rPr>
                            <m:t>𝑛</m:t>
                          </m:r>
                        </m:sup>
                        <m:e/>
                      </m:nary>
                      <m:f>
                        <m:fPr>
                          <m:ctrlPr>
                            <a:rPr lang="bg-BG" i="1">
                              <a:latin typeface="Cambria Math" panose="02040503050406030204" pitchFamily="18" charset="0"/>
                            </a:rPr>
                          </m:ctrlPr>
                        </m:fPr>
                        <m:num>
                          <m:sSup>
                            <m:sSupPr>
                              <m:ctrlPr>
                                <a:rPr lang="is-IS" b="0" i="1">
                                  <a:latin typeface="Cambria Math" panose="02040503050406030204" pitchFamily="18" charset="0"/>
                                </a:rPr>
                              </m:ctrlPr>
                            </m:sSupPr>
                            <m:e>
                              <m:r>
                                <a:rPr lang="de-DE" b="0" i="1">
                                  <a:latin typeface="Cambria Math" charset="0"/>
                                </a:rPr>
                                <m:t>(</m:t>
                              </m:r>
                              <m:r>
                                <a:rPr lang="de-DE" b="0" i="1">
                                  <a:solidFill>
                                    <a:srgbClr val="0070C0"/>
                                  </a:solidFill>
                                  <a:latin typeface="Cambria Math" charset="0"/>
                                </a:rPr>
                                <m:t>𝑏𝑒𝑜𝑏𝑎𝑐h𝑡𝑒𝑡𝑒</m:t>
                              </m:r>
                              <m:r>
                                <a:rPr lang="de-DE" b="0" i="1">
                                  <a:solidFill>
                                    <a:srgbClr val="0070C0"/>
                                  </a:solidFill>
                                  <a:latin typeface="Cambria Math" charset="0"/>
                                </a:rPr>
                                <m:t> </m:t>
                              </m:r>
                              <m:r>
                                <a:rPr lang="de-DE" b="0" i="1">
                                  <a:solidFill>
                                    <a:srgbClr val="0070C0"/>
                                  </a:solidFill>
                                  <a:latin typeface="Cambria Math" charset="0"/>
                                </a:rPr>
                                <m:t>𝐹𝑟𝑒𝑞</m:t>
                              </m:r>
                              <m:r>
                                <a:rPr lang="de-DE" b="0" i="1">
                                  <a:solidFill>
                                    <a:srgbClr val="0070C0"/>
                                  </a:solidFill>
                                  <a:latin typeface="Cambria Math" charset="0"/>
                                </a:rPr>
                                <m:t>. −</m:t>
                              </m:r>
                              <m:r>
                                <a:rPr lang="de-DE" b="0" i="1">
                                  <a:solidFill>
                                    <a:srgbClr val="00B050"/>
                                  </a:solidFill>
                                  <a:latin typeface="Cambria Math" charset="0"/>
                                </a:rPr>
                                <m:t>𝑒𝑟𝑤𝑎𝑟𝑡𝑒𝑡𝑒</m:t>
                              </m:r>
                              <m:r>
                                <a:rPr lang="de-DE" b="0" i="1">
                                  <a:solidFill>
                                    <a:srgbClr val="00B050"/>
                                  </a:solidFill>
                                  <a:latin typeface="Cambria Math" charset="0"/>
                                </a:rPr>
                                <m:t> </m:t>
                              </m:r>
                              <m:r>
                                <a:rPr lang="de-DE" b="0" i="1">
                                  <a:solidFill>
                                    <a:srgbClr val="00B050"/>
                                  </a:solidFill>
                                  <a:latin typeface="Cambria Math" charset="0"/>
                                </a:rPr>
                                <m:t>𝐹𝑟𝑒𝑞</m:t>
                              </m:r>
                              <m:r>
                                <a:rPr lang="de-DE" b="0" i="1">
                                  <a:latin typeface="Cambria Math" charset="0"/>
                                </a:rPr>
                                <m:t>.)</m:t>
                              </m:r>
                            </m:e>
                            <m:sup>
                              <m:r>
                                <a:rPr lang="is-IS" b="0" i="1">
                                  <a:latin typeface="Cambria Math" charset="0"/>
                                </a:rPr>
                                <m:t>2</m:t>
                              </m:r>
                            </m:sup>
                          </m:sSup>
                        </m:num>
                        <m:den>
                          <m:r>
                            <a:rPr lang="de-DE" b="0" i="1">
                              <a:solidFill>
                                <a:srgbClr val="0070C0"/>
                              </a:solidFill>
                              <a:latin typeface="Cambria Math" charset="0"/>
                            </a:rPr>
                            <m:t>𝑒𝑟𝑤𝑎𝑟𝑡𝑒𝑡𝑒</m:t>
                          </m:r>
                          <m:r>
                            <a:rPr lang="de-DE" b="0" i="1">
                              <a:solidFill>
                                <a:srgbClr val="0070C0"/>
                              </a:solidFill>
                              <a:latin typeface="Cambria Math" charset="0"/>
                            </a:rPr>
                            <m:t> </m:t>
                          </m:r>
                          <m:r>
                            <a:rPr lang="de-DE" b="0" i="1">
                              <a:solidFill>
                                <a:srgbClr val="0070C0"/>
                              </a:solidFill>
                              <a:latin typeface="Cambria Math" charset="0"/>
                            </a:rPr>
                            <m:t>𝐹𝑟𝑒𝑞</m:t>
                          </m:r>
                          <m:r>
                            <a:rPr lang="de-DE" b="0" i="1">
                              <a:solidFill>
                                <a:srgbClr val="0070C0"/>
                              </a:solidFill>
                              <a:latin typeface="Cambria Math" charset="0"/>
                            </a:rPr>
                            <m:t>.</m:t>
                          </m:r>
                        </m:den>
                      </m:f>
                    </m:oMath>
                  </m:oMathPara>
                </a14:m>
                <a:endParaRPr lang="en-US"/>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3"/>
                <a:stretch>
                  <a:fillRect l="-148"/>
                </a:stretch>
              </a:blipFill>
            </p:spPr>
            <p:txBody>
              <a:bodyPr/>
              <a:lstStyle/>
              <a:p>
                <a:r>
                  <a:rPr lang="en-US">
                    <a:noFill/>
                  </a:rPr>
                  <a:t> </a:t>
                </a:r>
              </a:p>
            </p:txBody>
          </p:sp>
        </mc:Fallback>
      </mc:AlternateContent>
      <p:graphicFrame>
        <p:nvGraphicFramePr>
          <p:cNvPr id="5" name="Tabelle 4"/>
          <p:cNvGraphicFramePr>
            <a:graphicFrameLocks noGrp="1"/>
          </p:cNvGraphicFramePr>
          <p:nvPr/>
        </p:nvGraphicFramePr>
        <p:xfrm>
          <a:off x="2409093" y="2683071"/>
          <a:ext cx="4577643" cy="846072"/>
        </p:xfrm>
        <a:graphic>
          <a:graphicData uri="http://schemas.openxmlformats.org/drawingml/2006/table">
            <a:tbl>
              <a:tblPr firstRow="1" firstCol="1" bandRow="1">
                <a:tableStyleId>{5C22544A-7EE6-4342-B048-85BDC9FD1C3A}</a:tableStyleId>
              </a:tblPr>
              <a:tblGrid>
                <a:gridCol w="1525881">
                  <a:extLst>
                    <a:ext uri="{9D8B030D-6E8A-4147-A177-3AD203B41FA5}">
                      <a16:colId xmlns:a16="http://schemas.microsoft.com/office/drawing/2014/main" val="20000"/>
                    </a:ext>
                  </a:extLst>
                </a:gridCol>
                <a:gridCol w="1525881">
                  <a:extLst>
                    <a:ext uri="{9D8B030D-6E8A-4147-A177-3AD203B41FA5}">
                      <a16:colId xmlns:a16="http://schemas.microsoft.com/office/drawing/2014/main" val="20001"/>
                    </a:ext>
                  </a:extLst>
                </a:gridCol>
                <a:gridCol w="1525881">
                  <a:extLst>
                    <a:ext uri="{9D8B030D-6E8A-4147-A177-3AD203B41FA5}">
                      <a16:colId xmlns:a16="http://schemas.microsoft.com/office/drawing/2014/main" val="20002"/>
                    </a:ext>
                  </a:extLst>
                </a:gridCol>
              </a:tblGrid>
              <a:tr h="274659">
                <a:tc>
                  <a:txBody>
                    <a:bodyPr/>
                    <a:lstStyle/>
                    <a:p>
                      <a:r>
                        <a:rPr lang="de-DE" sz="1400"/>
                        <a:t>Dozent</a:t>
                      </a:r>
                    </a:p>
                  </a:txBody>
                  <a:tcPr marL="68665" marR="68665" marT="34332" marB="34332"/>
                </a:tc>
                <a:tc>
                  <a:txBody>
                    <a:bodyPr/>
                    <a:lstStyle/>
                    <a:p>
                      <a:r>
                        <a:rPr lang="de-DE" sz="1400"/>
                        <a:t>bestanden</a:t>
                      </a:r>
                    </a:p>
                  </a:txBody>
                  <a:tcPr marL="68665" marR="68665" marT="34332" marB="34332"/>
                </a:tc>
                <a:tc>
                  <a:txBody>
                    <a:bodyPr/>
                    <a:lstStyle/>
                    <a:p>
                      <a:r>
                        <a:rPr lang="de-DE" sz="1400"/>
                        <a:t>durchgefallen</a:t>
                      </a:r>
                    </a:p>
                  </a:txBody>
                  <a:tcPr marL="68665" marR="68665" marT="34332" marB="34332"/>
                </a:tc>
                <a:extLst>
                  <a:ext uri="{0D108BD9-81ED-4DB2-BD59-A6C34878D82A}">
                    <a16:rowId xmlns:a16="http://schemas.microsoft.com/office/drawing/2014/main" val="10000"/>
                  </a:ext>
                </a:extLst>
              </a:tr>
              <a:tr h="278473">
                <a:tc>
                  <a:txBody>
                    <a:bodyPr/>
                    <a:lstStyle/>
                    <a:p>
                      <a:r>
                        <a:rPr lang="de-DE" sz="1400"/>
                        <a:t>Dozent A</a:t>
                      </a:r>
                    </a:p>
                  </a:txBody>
                  <a:tcPr marL="68665" marR="68665" marT="34332" marB="34332"/>
                </a:tc>
                <a:tc>
                  <a:txBody>
                    <a:bodyPr/>
                    <a:lstStyle/>
                    <a:p>
                      <a:r>
                        <a:rPr lang="de-DE" sz="1400"/>
                        <a:t>20</a:t>
                      </a:r>
                    </a:p>
                  </a:txBody>
                  <a:tcPr marL="68665" marR="68665" marT="34332" marB="34332"/>
                </a:tc>
                <a:tc>
                  <a:txBody>
                    <a:bodyPr/>
                    <a:lstStyle/>
                    <a:p>
                      <a:r>
                        <a:rPr lang="de-DE" sz="1400"/>
                        <a:t>10</a:t>
                      </a:r>
                    </a:p>
                  </a:txBody>
                  <a:tcPr marL="68665" marR="68665" marT="34332" marB="34332"/>
                </a:tc>
                <a:extLst>
                  <a:ext uri="{0D108BD9-81ED-4DB2-BD59-A6C34878D82A}">
                    <a16:rowId xmlns:a16="http://schemas.microsoft.com/office/drawing/2014/main" val="10001"/>
                  </a:ext>
                </a:extLst>
              </a:tr>
              <a:tr h="278473">
                <a:tc>
                  <a:txBody>
                    <a:bodyPr/>
                    <a:lstStyle/>
                    <a:p>
                      <a:r>
                        <a:rPr lang="de-DE" sz="1400"/>
                        <a:t>Dozent B</a:t>
                      </a:r>
                    </a:p>
                  </a:txBody>
                  <a:tcPr marL="68665" marR="68665" marT="34332" marB="34332"/>
                </a:tc>
                <a:tc>
                  <a:txBody>
                    <a:bodyPr/>
                    <a:lstStyle/>
                    <a:p>
                      <a:r>
                        <a:rPr lang="de-DE" sz="1400"/>
                        <a:t>10</a:t>
                      </a:r>
                    </a:p>
                  </a:txBody>
                  <a:tcPr marL="68665" marR="68665" marT="34332" marB="34332"/>
                </a:tc>
                <a:tc>
                  <a:txBody>
                    <a:bodyPr/>
                    <a:lstStyle/>
                    <a:p>
                      <a:r>
                        <a:rPr lang="de-DE" sz="1400"/>
                        <a:t>20</a:t>
                      </a:r>
                    </a:p>
                  </a:txBody>
                  <a:tcPr marL="68665" marR="68665" marT="34332" marB="34332"/>
                </a:tc>
                <a:extLst>
                  <a:ext uri="{0D108BD9-81ED-4DB2-BD59-A6C34878D82A}">
                    <a16:rowId xmlns:a16="http://schemas.microsoft.com/office/drawing/2014/main" val="10002"/>
                  </a:ext>
                </a:extLst>
              </a:tr>
            </a:tbl>
          </a:graphicData>
        </a:graphic>
      </p:graphicFrame>
      <p:graphicFrame>
        <p:nvGraphicFramePr>
          <p:cNvPr id="6" name="Tabelle 5"/>
          <p:cNvGraphicFramePr>
            <a:graphicFrameLocks noGrp="1"/>
          </p:cNvGraphicFramePr>
          <p:nvPr/>
        </p:nvGraphicFramePr>
        <p:xfrm>
          <a:off x="2409093" y="3931510"/>
          <a:ext cx="4577643" cy="846072"/>
        </p:xfrm>
        <a:graphic>
          <a:graphicData uri="http://schemas.openxmlformats.org/drawingml/2006/table">
            <a:tbl>
              <a:tblPr firstRow="1" firstCol="1" bandRow="1">
                <a:tableStyleId>{F5AB1C69-6EDB-4FF4-983F-18BD219EF322}</a:tableStyleId>
              </a:tblPr>
              <a:tblGrid>
                <a:gridCol w="1525881">
                  <a:extLst>
                    <a:ext uri="{9D8B030D-6E8A-4147-A177-3AD203B41FA5}">
                      <a16:colId xmlns:a16="http://schemas.microsoft.com/office/drawing/2014/main" val="20000"/>
                    </a:ext>
                  </a:extLst>
                </a:gridCol>
                <a:gridCol w="1525881">
                  <a:extLst>
                    <a:ext uri="{9D8B030D-6E8A-4147-A177-3AD203B41FA5}">
                      <a16:colId xmlns:a16="http://schemas.microsoft.com/office/drawing/2014/main" val="20001"/>
                    </a:ext>
                  </a:extLst>
                </a:gridCol>
                <a:gridCol w="1525881">
                  <a:extLst>
                    <a:ext uri="{9D8B030D-6E8A-4147-A177-3AD203B41FA5}">
                      <a16:colId xmlns:a16="http://schemas.microsoft.com/office/drawing/2014/main" val="20002"/>
                    </a:ext>
                  </a:extLst>
                </a:gridCol>
              </a:tblGrid>
              <a:tr h="274659">
                <a:tc>
                  <a:txBody>
                    <a:bodyPr/>
                    <a:lstStyle/>
                    <a:p>
                      <a:r>
                        <a:rPr lang="de-DE" sz="1400"/>
                        <a:t>Dozent</a:t>
                      </a:r>
                    </a:p>
                  </a:txBody>
                  <a:tcPr marL="68665" marR="68665" marT="34332" marB="34332"/>
                </a:tc>
                <a:tc>
                  <a:txBody>
                    <a:bodyPr/>
                    <a:lstStyle/>
                    <a:p>
                      <a:r>
                        <a:rPr lang="de-DE" sz="1400"/>
                        <a:t>bestanden</a:t>
                      </a:r>
                    </a:p>
                  </a:txBody>
                  <a:tcPr marL="68665" marR="68665" marT="34332" marB="34332"/>
                </a:tc>
                <a:tc>
                  <a:txBody>
                    <a:bodyPr/>
                    <a:lstStyle/>
                    <a:p>
                      <a:r>
                        <a:rPr lang="de-DE" sz="1400"/>
                        <a:t>durchgefallen</a:t>
                      </a:r>
                    </a:p>
                  </a:txBody>
                  <a:tcPr marL="68665" marR="68665" marT="34332" marB="34332"/>
                </a:tc>
                <a:extLst>
                  <a:ext uri="{0D108BD9-81ED-4DB2-BD59-A6C34878D82A}">
                    <a16:rowId xmlns:a16="http://schemas.microsoft.com/office/drawing/2014/main" val="10000"/>
                  </a:ext>
                </a:extLst>
              </a:tr>
              <a:tr h="278473">
                <a:tc>
                  <a:txBody>
                    <a:bodyPr/>
                    <a:lstStyle/>
                    <a:p>
                      <a:r>
                        <a:rPr lang="de-DE" sz="1400"/>
                        <a:t>Dozent A</a:t>
                      </a:r>
                    </a:p>
                  </a:txBody>
                  <a:tcPr marL="68665" marR="68665" marT="34332" marB="34332"/>
                </a:tc>
                <a:tc>
                  <a:txBody>
                    <a:bodyPr/>
                    <a:lstStyle/>
                    <a:p>
                      <a:r>
                        <a:rPr lang="de-DE" sz="1400"/>
                        <a:t>15</a:t>
                      </a:r>
                    </a:p>
                  </a:txBody>
                  <a:tcPr marL="68665" marR="68665" marT="34332" marB="34332"/>
                </a:tc>
                <a:tc>
                  <a:txBody>
                    <a:bodyPr/>
                    <a:lstStyle/>
                    <a:p>
                      <a:r>
                        <a:rPr lang="de-DE" sz="1400"/>
                        <a:t>15</a:t>
                      </a:r>
                    </a:p>
                  </a:txBody>
                  <a:tcPr marL="68665" marR="68665" marT="34332" marB="34332"/>
                </a:tc>
                <a:extLst>
                  <a:ext uri="{0D108BD9-81ED-4DB2-BD59-A6C34878D82A}">
                    <a16:rowId xmlns:a16="http://schemas.microsoft.com/office/drawing/2014/main" val="10001"/>
                  </a:ext>
                </a:extLst>
              </a:tr>
              <a:tr h="278473">
                <a:tc>
                  <a:txBody>
                    <a:bodyPr/>
                    <a:lstStyle/>
                    <a:p>
                      <a:r>
                        <a:rPr lang="de-DE" sz="1400"/>
                        <a:t>Dozent B</a:t>
                      </a:r>
                    </a:p>
                  </a:txBody>
                  <a:tcPr marL="68665" marR="68665" marT="34332" marB="34332"/>
                </a:tc>
                <a:tc>
                  <a:txBody>
                    <a:bodyPr/>
                    <a:lstStyle/>
                    <a:p>
                      <a:r>
                        <a:rPr lang="de-DE" sz="1400"/>
                        <a:t>15</a:t>
                      </a:r>
                    </a:p>
                  </a:txBody>
                  <a:tcPr marL="68665" marR="68665" marT="34332" marB="34332"/>
                </a:tc>
                <a:tc>
                  <a:txBody>
                    <a:bodyPr/>
                    <a:lstStyle/>
                    <a:p>
                      <a:r>
                        <a:rPr lang="de-DE" sz="1400"/>
                        <a:t>15</a:t>
                      </a:r>
                    </a:p>
                  </a:txBody>
                  <a:tcPr marL="68665" marR="68665" marT="34332" marB="3433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2067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1: Positive Pointwise Mutual Information</a:t>
            </a:r>
          </a:p>
        </p:txBody>
      </p:sp>
      <p:sp>
        <p:nvSpPr>
          <p:cNvPr id="3" name="Inhaltsplatzhalter 2"/>
          <p:cNvSpPr>
            <a:spLocks noGrp="1"/>
          </p:cNvSpPr>
          <p:nvPr>
            <p:ph idx="1"/>
          </p:nvPr>
        </p:nvSpPr>
        <p:spPr/>
        <p:txBody>
          <a:bodyPr/>
          <a:lstStyle/>
          <a:p>
            <a:r>
              <a:rPr lang="en-US" b="1"/>
              <a:t>Positive </a:t>
            </a:r>
            <a:r>
              <a:rPr lang="en-US"/>
              <a:t>Pointwise Mutual Information: Wo immer PMI &lt; 0, wird der Wert auf 0 gesetzt</a:t>
            </a:r>
          </a:p>
          <a:p>
            <a:r>
              <a:rPr lang="en-US"/>
              <a:t>(Grund: bessere Ergebnisse, vgl. Bullinaria &amp; Levy 2007)</a:t>
            </a:r>
          </a:p>
        </p:txBody>
      </p:sp>
      <p:sp>
        <p:nvSpPr>
          <p:cNvPr id="4" name="Foliennummernplatzhalter 3"/>
          <p:cNvSpPr>
            <a:spLocks noGrp="1"/>
          </p:cNvSpPr>
          <p:nvPr>
            <p:ph type="sldNum" sz="quarter" idx="12"/>
          </p:nvPr>
        </p:nvSpPr>
        <p:spPr/>
        <p:txBody>
          <a:bodyPr/>
          <a:lstStyle/>
          <a:p>
            <a:fld id="{6C6AE60A-B69C-4790-82F7-3882EDF23186}" type="slidenum">
              <a:rPr lang="de-DE" smtClean="0"/>
              <a:t>27</a:t>
            </a:fld>
            <a:endParaRPr lang="de-DE"/>
          </a:p>
        </p:txBody>
      </p:sp>
    </p:spTree>
    <p:extLst>
      <p:ext uri="{BB962C8B-B14F-4D97-AF65-F5344CB8AC3E}">
        <p14:creationId xmlns:p14="http://schemas.microsoft.com/office/powerpoint/2010/main" val="1066440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1: Positive Pointwise Mutual Information</a:t>
            </a:r>
          </a:p>
        </p:txBody>
      </p:sp>
      <p:sp>
        <p:nvSpPr>
          <p:cNvPr id="3" name="Inhaltsplatzhalter 2"/>
          <p:cNvSpPr>
            <a:spLocks noGrp="1"/>
          </p:cNvSpPr>
          <p:nvPr>
            <p:ph idx="1"/>
          </p:nvPr>
        </p:nvSpPr>
        <p:spPr/>
        <p:txBody>
          <a:bodyPr/>
          <a:lstStyle/>
          <a:p>
            <a:r>
              <a:rPr lang="en-US"/>
              <a:t>Was sagt uns der PPMI-Wert?</a:t>
            </a:r>
          </a:p>
          <a:p>
            <a:r>
              <a:rPr lang="en-US"/>
              <a:t>Beispiel </a:t>
            </a:r>
            <a:r>
              <a:rPr lang="en-US" i="1"/>
              <a:t>Keks</a:t>
            </a:r>
            <a:r>
              <a:rPr lang="en-US"/>
              <a:t> und </a:t>
            </a:r>
            <a:r>
              <a:rPr lang="en-US" i="1"/>
              <a:t>Banane: </a:t>
            </a:r>
            <a:r>
              <a:rPr lang="en-US"/>
              <a:t>erwartet: 0.87, beobachtet: 3</a:t>
            </a:r>
          </a:p>
          <a:p>
            <a:r>
              <a:rPr lang="en-US"/>
              <a:t>Formel also: PPMI = log2(3 / 0.87) = 1.79</a:t>
            </a:r>
          </a:p>
          <a:p>
            <a:r>
              <a:rPr lang="en-US"/>
              <a:t>Je höher der beobachtete Wert im Vergleich zum erwarteten, desto höher PPMI</a:t>
            </a:r>
          </a:p>
          <a:p>
            <a:r>
              <a:rPr lang="en-US"/>
              <a:t>Ist der beobachtete Wert kleiner als der erwartete, so ist PMI &lt; 0, also PPMI = 0.</a:t>
            </a:r>
          </a:p>
        </p:txBody>
      </p:sp>
      <p:sp>
        <p:nvSpPr>
          <p:cNvPr id="4" name="Foliennummernplatzhalter 3"/>
          <p:cNvSpPr>
            <a:spLocks noGrp="1"/>
          </p:cNvSpPr>
          <p:nvPr>
            <p:ph type="sldNum" sz="quarter" idx="12"/>
          </p:nvPr>
        </p:nvSpPr>
        <p:spPr/>
        <p:txBody>
          <a:bodyPr/>
          <a:lstStyle/>
          <a:p>
            <a:fld id="{6C6AE60A-B69C-4790-82F7-3882EDF23186}" type="slidenum">
              <a:rPr lang="de-DE" smtClean="0"/>
              <a:t>28</a:t>
            </a:fld>
            <a:endParaRPr lang="de-DE"/>
          </a:p>
        </p:txBody>
      </p:sp>
    </p:spTree>
    <p:extLst>
      <p:ext uri="{BB962C8B-B14F-4D97-AF65-F5344CB8AC3E}">
        <p14:creationId xmlns:p14="http://schemas.microsoft.com/office/powerpoint/2010/main" val="7687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2: Kosinus-Ähnlichkeit</a:t>
            </a:r>
          </a:p>
        </p:txBody>
      </p:sp>
      <p:sp>
        <p:nvSpPr>
          <p:cNvPr id="3" name="Inhaltsplatzhalter 2"/>
          <p:cNvSpPr>
            <a:spLocks noGrp="1"/>
          </p:cNvSpPr>
          <p:nvPr>
            <p:ph idx="1"/>
          </p:nvPr>
        </p:nvSpPr>
        <p:spPr/>
        <p:txBody>
          <a:bodyPr/>
          <a:lstStyle/>
          <a:p>
            <a:r>
              <a:rPr lang="en-US"/>
              <a:t>Wir haben nun eine Reihe von </a:t>
            </a:r>
            <a:r>
              <a:rPr lang="en-US" b="1"/>
              <a:t>Vektoren </a:t>
            </a:r>
            <a:r>
              <a:rPr lang="en-US"/>
              <a:t>mit PPMI-Werten</a:t>
            </a:r>
          </a:p>
          <a:p>
            <a:endParaRPr lang="en-US"/>
          </a:p>
          <a:p>
            <a:endParaRPr lang="en-US"/>
          </a:p>
          <a:p>
            <a:r>
              <a:rPr lang="en-US"/>
              <a:t>hier: winziger Ausschnitt aus dem Vektor für </a:t>
            </a:r>
            <a:r>
              <a:rPr lang="en-US" i="1"/>
              <a:t>Banane</a:t>
            </a:r>
          </a:p>
          <a:p>
            <a:r>
              <a:rPr lang="en-US"/>
              <a:t>Die Vektoren werden quasi in Winkel überführt</a:t>
            </a:r>
          </a:p>
          <a:p>
            <a:endParaRPr lang="en-US"/>
          </a:p>
        </p:txBody>
      </p:sp>
      <p:sp>
        <p:nvSpPr>
          <p:cNvPr id="4" name="Foliennummernplatzhalter 3"/>
          <p:cNvSpPr>
            <a:spLocks noGrp="1"/>
          </p:cNvSpPr>
          <p:nvPr>
            <p:ph type="sldNum" sz="quarter" idx="12"/>
          </p:nvPr>
        </p:nvSpPr>
        <p:spPr/>
        <p:txBody>
          <a:bodyPr/>
          <a:lstStyle/>
          <a:p>
            <a:fld id="{6C6AE60A-B69C-4790-82F7-3882EDF23186}" type="slidenum">
              <a:rPr lang="de-DE" smtClean="0"/>
              <a:t>29</a:t>
            </a:fld>
            <a:endParaRPr lang="de-DE"/>
          </a:p>
        </p:txBody>
      </p:sp>
      <p:pic>
        <p:nvPicPr>
          <p:cNvPr id="5" name="Bild 4"/>
          <p:cNvPicPr>
            <a:picLocks noChangeAspect="1"/>
          </p:cNvPicPr>
          <p:nvPr/>
        </p:nvPicPr>
        <p:blipFill>
          <a:blip r:embed="rId3"/>
          <a:stretch>
            <a:fillRect/>
          </a:stretch>
        </p:blipFill>
        <p:spPr>
          <a:xfrm>
            <a:off x="1586995" y="2196416"/>
            <a:ext cx="5970011" cy="352860"/>
          </a:xfrm>
          <a:prstGeom prst="rect">
            <a:avLst/>
          </a:prstGeom>
        </p:spPr>
      </p:pic>
    </p:spTree>
    <p:extLst>
      <p:ext uri="{BB962C8B-B14F-4D97-AF65-F5344CB8AC3E}">
        <p14:creationId xmlns:p14="http://schemas.microsoft.com/office/powerpoint/2010/main" val="50728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372-61E6-6741-9C65-9CD5D6250647}"/>
              </a:ext>
            </a:extLst>
          </p:cNvPr>
          <p:cNvSpPr>
            <a:spLocks noGrp="1"/>
          </p:cNvSpPr>
          <p:nvPr>
            <p:ph type="title"/>
          </p:nvPr>
        </p:nvSpPr>
        <p:spPr/>
        <p:txBody>
          <a:bodyPr/>
          <a:lstStyle/>
          <a:p>
            <a:r>
              <a:rPr lang="en-DE"/>
              <a:t>Empirische Methoden</a:t>
            </a:r>
          </a:p>
        </p:txBody>
      </p:sp>
      <p:sp>
        <p:nvSpPr>
          <p:cNvPr id="3" name="Footer Placeholder 2">
            <a:extLst>
              <a:ext uri="{FF2B5EF4-FFF2-40B4-BE49-F238E27FC236}">
                <a16:creationId xmlns:a16="http://schemas.microsoft.com/office/drawing/2014/main" id="{D155ECAF-EA60-6A4C-911F-3DF75DAD4B36}"/>
              </a:ext>
            </a:extLst>
          </p:cNvPr>
          <p:cNvSpPr>
            <a:spLocks noGrp="1"/>
          </p:cNvSpPr>
          <p:nvPr>
            <p:ph type="ftr" sz="quarter" idx="11"/>
          </p:nvPr>
        </p:nvSpPr>
        <p:spPr/>
        <p:txBody>
          <a:bodyPr/>
          <a:lstStyle/>
          <a:p>
            <a:r>
              <a:rPr lang="de-DE"/>
              <a:t>(Albert 2007)</a:t>
            </a:r>
          </a:p>
        </p:txBody>
      </p:sp>
      <p:sp>
        <p:nvSpPr>
          <p:cNvPr id="4" name="Slide Number Placeholder 3">
            <a:extLst>
              <a:ext uri="{FF2B5EF4-FFF2-40B4-BE49-F238E27FC236}">
                <a16:creationId xmlns:a16="http://schemas.microsoft.com/office/drawing/2014/main" id="{E081816B-7DA6-6D4E-8B44-B50CB8EDADCF}"/>
              </a:ext>
            </a:extLst>
          </p:cNvPr>
          <p:cNvSpPr>
            <a:spLocks noGrp="1"/>
          </p:cNvSpPr>
          <p:nvPr>
            <p:ph type="sldNum" sz="quarter" idx="12"/>
          </p:nvPr>
        </p:nvSpPr>
        <p:spPr/>
        <p:txBody>
          <a:bodyPr/>
          <a:lstStyle/>
          <a:p>
            <a:fld id="{9D195BCC-3514-4B1B-9C18-24F3D67EC549}" type="slidenum">
              <a:rPr lang="de-DE" smtClean="0"/>
              <a:t>3</a:t>
            </a:fld>
            <a:endParaRPr lang="de-DE"/>
          </a:p>
        </p:txBody>
      </p:sp>
      <p:sp>
        <p:nvSpPr>
          <p:cNvPr id="5" name="Text Placeholder 4">
            <a:extLst>
              <a:ext uri="{FF2B5EF4-FFF2-40B4-BE49-F238E27FC236}">
                <a16:creationId xmlns:a16="http://schemas.microsoft.com/office/drawing/2014/main" id="{3BE34E18-F304-3144-A62E-F1FE7AAAC853}"/>
              </a:ext>
            </a:extLst>
          </p:cNvPr>
          <p:cNvSpPr>
            <a:spLocks noGrp="1"/>
          </p:cNvSpPr>
          <p:nvPr>
            <p:ph type="body" sz="quarter" idx="14"/>
          </p:nvPr>
        </p:nvSpPr>
        <p:spPr/>
        <p:txBody>
          <a:bodyPr/>
          <a:lstStyle/>
          <a:p>
            <a:r>
              <a:rPr lang="en-DE"/>
              <a:t>Grundsätzlich lassen sich drei unterschidliche Verfahren des empirischen Arbeitens unterscheiden:</a:t>
            </a:r>
          </a:p>
          <a:p>
            <a:endParaRPr lang="en-DE"/>
          </a:p>
          <a:p>
            <a:pPr lvl="1"/>
            <a:r>
              <a:rPr lang="en-DE"/>
              <a:t>Beobachtung</a:t>
            </a:r>
          </a:p>
          <a:p>
            <a:pPr lvl="1"/>
            <a:endParaRPr lang="en-DE"/>
          </a:p>
          <a:p>
            <a:pPr lvl="1"/>
            <a:r>
              <a:rPr lang="en-DE"/>
              <a:t>Befragung</a:t>
            </a:r>
          </a:p>
          <a:p>
            <a:pPr lvl="1"/>
            <a:endParaRPr lang="en-DE"/>
          </a:p>
          <a:p>
            <a:pPr lvl="1"/>
            <a:r>
              <a:rPr lang="en-DE"/>
              <a:t>Experiment</a:t>
            </a:r>
          </a:p>
        </p:txBody>
      </p:sp>
      <p:sp>
        <p:nvSpPr>
          <p:cNvPr id="6" name="Text Placeholder 5">
            <a:extLst>
              <a:ext uri="{FF2B5EF4-FFF2-40B4-BE49-F238E27FC236}">
                <a16:creationId xmlns:a16="http://schemas.microsoft.com/office/drawing/2014/main" id="{3815962E-38F1-164D-988B-6F5D8CCA95E9}"/>
              </a:ext>
            </a:extLst>
          </p:cNvPr>
          <p:cNvSpPr>
            <a:spLocks noGrp="1"/>
          </p:cNvSpPr>
          <p:nvPr>
            <p:ph type="body" sz="quarter" idx="15"/>
          </p:nvPr>
        </p:nvSpPr>
        <p:spPr/>
        <p:txBody>
          <a:bodyPr/>
          <a:lstStyle/>
          <a:p>
            <a:r>
              <a:rPr lang="en-DE"/>
              <a:t>Welche empirischen Methoden gibt es?</a:t>
            </a:r>
          </a:p>
        </p:txBody>
      </p:sp>
      <p:pic>
        <p:nvPicPr>
          <p:cNvPr id="2050" name="Picture 2" descr="Symbolbild Beobachtung">
            <a:extLst>
              <a:ext uri="{FF2B5EF4-FFF2-40B4-BE49-F238E27FC236}">
                <a16:creationId xmlns:a16="http://schemas.microsoft.com/office/drawing/2014/main" id="{3A87254D-6DD1-BA4F-85C1-D2F0933AD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296076"/>
            <a:ext cx="1403648" cy="701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ymbolbild Befragung">
            <a:extLst>
              <a:ext uri="{FF2B5EF4-FFF2-40B4-BE49-F238E27FC236}">
                <a16:creationId xmlns:a16="http://schemas.microsoft.com/office/drawing/2014/main" id="{63520B80-371C-8C41-AA4F-1FD061EA8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726" y="3096392"/>
            <a:ext cx="349951" cy="5806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ymbolbild Experiment">
            <a:extLst>
              <a:ext uri="{FF2B5EF4-FFF2-40B4-BE49-F238E27FC236}">
                <a16:creationId xmlns:a16="http://schemas.microsoft.com/office/drawing/2014/main" id="{889898C5-3260-0847-87C9-BF976671E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223" y="3684144"/>
            <a:ext cx="1456209" cy="110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7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2: Kosinus-Ähnlichkeit</a:t>
            </a:r>
          </a:p>
        </p:txBody>
      </p:sp>
      <p:sp>
        <p:nvSpPr>
          <p:cNvPr id="4" name="Foliennummernplatzhalter 3"/>
          <p:cNvSpPr>
            <a:spLocks noGrp="1"/>
          </p:cNvSpPr>
          <p:nvPr>
            <p:ph type="sldNum" sz="quarter" idx="12"/>
          </p:nvPr>
        </p:nvSpPr>
        <p:spPr>
          <a:xfrm>
            <a:off x="6059734" y="4950304"/>
            <a:ext cx="1602176" cy="274182"/>
          </a:xfrm>
        </p:spPr>
        <p:txBody>
          <a:bodyPr/>
          <a:lstStyle/>
          <a:p>
            <a:fld id="{6C6AE60A-B69C-4790-82F7-3882EDF23186}" type="slidenum">
              <a:rPr lang="de-DE" smtClean="0"/>
              <a:t>30</a:t>
            </a:fld>
            <a:endParaRPr lang="de-DE"/>
          </a:p>
        </p:txBody>
      </p:sp>
      <p:cxnSp>
        <p:nvCxnSpPr>
          <p:cNvPr id="6" name="Gerade Verbindung 5"/>
          <p:cNvCxnSpPr/>
          <p:nvPr/>
        </p:nvCxnSpPr>
        <p:spPr>
          <a:xfrm>
            <a:off x="1922439" y="1778773"/>
            <a:ext cx="0" cy="2433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H="1">
            <a:off x="1928735" y="4205748"/>
            <a:ext cx="3075847" cy="6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H="1">
            <a:off x="1928735" y="1778773"/>
            <a:ext cx="1129230" cy="2414606"/>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Gerade Verbindung 11"/>
          <p:cNvCxnSpPr/>
          <p:nvPr/>
        </p:nvCxnSpPr>
        <p:spPr>
          <a:xfrm flipH="1">
            <a:off x="1922439" y="2698008"/>
            <a:ext cx="2325125" cy="15140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Gerade Verbindung 15"/>
          <p:cNvCxnSpPr/>
          <p:nvPr/>
        </p:nvCxnSpPr>
        <p:spPr>
          <a:xfrm flipH="1">
            <a:off x="1928735" y="2995408"/>
            <a:ext cx="2481047" cy="1210339"/>
          </a:xfrm>
          <a:prstGeom prst="line">
            <a:avLst/>
          </a:prstGeom>
        </p:spPr>
        <p:style>
          <a:lnRef idx="1">
            <a:schemeClr val="accent4"/>
          </a:lnRef>
          <a:fillRef idx="0">
            <a:schemeClr val="accent4"/>
          </a:fillRef>
          <a:effectRef idx="0">
            <a:schemeClr val="accent4"/>
          </a:effectRef>
          <a:fontRef idx="minor">
            <a:schemeClr val="tx1"/>
          </a:fontRef>
        </p:style>
      </p:cxnSp>
      <p:sp>
        <p:nvSpPr>
          <p:cNvPr id="19" name="Textfeld 18"/>
          <p:cNvSpPr txBox="1"/>
          <p:nvPr/>
        </p:nvSpPr>
        <p:spPr>
          <a:xfrm>
            <a:off x="3003893" y="1616555"/>
            <a:ext cx="970160" cy="248401"/>
          </a:xfrm>
          <a:prstGeom prst="rect">
            <a:avLst/>
          </a:prstGeom>
          <a:noFill/>
        </p:spPr>
        <p:txBody>
          <a:bodyPr wrap="square" rtlCol="0">
            <a:spAutoFit/>
          </a:bodyPr>
          <a:lstStyle/>
          <a:p>
            <a:r>
              <a:rPr lang="en-US" sz="1014">
                <a:solidFill>
                  <a:srgbClr val="C00000"/>
                </a:solidFill>
              </a:rPr>
              <a:t>Universum</a:t>
            </a:r>
          </a:p>
        </p:txBody>
      </p:sp>
      <p:sp>
        <p:nvSpPr>
          <p:cNvPr id="20" name="Textfeld 19"/>
          <p:cNvSpPr txBox="1"/>
          <p:nvPr/>
        </p:nvSpPr>
        <p:spPr>
          <a:xfrm>
            <a:off x="4024423" y="2408338"/>
            <a:ext cx="970160" cy="248401"/>
          </a:xfrm>
          <a:prstGeom prst="rect">
            <a:avLst/>
          </a:prstGeom>
          <a:noFill/>
        </p:spPr>
        <p:txBody>
          <a:bodyPr wrap="square" rtlCol="0">
            <a:spAutoFit/>
          </a:bodyPr>
          <a:lstStyle/>
          <a:p>
            <a:r>
              <a:rPr lang="en-US" sz="1014">
                <a:solidFill>
                  <a:srgbClr val="00B050"/>
                </a:solidFill>
              </a:rPr>
              <a:t>Hund</a:t>
            </a:r>
          </a:p>
        </p:txBody>
      </p:sp>
      <p:sp>
        <p:nvSpPr>
          <p:cNvPr id="21" name="Textfeld 20"/>
          <p:cNvSpPr txBox="1"/>
          <p:nvPr/>
        </p:nvSpPr>
        <p:spPr>
          <a:xfrm>
            <a:off x="4416077" y="2818660"/>
            <a:ext cx="970160" cy="248401"/>
          </a:xfrm>
          <a:prstGeom prst="rect">
            <a:avLst/>
          </a:prstGeom>
          <a:noFill/>
        </p:spPr>
        <p:txBody>
          <a:bodyPr wrap="square" rtlCol="0">
            <a:spAutoFit/>
          </a:bodyPr>
          <a:lstStyle/>
          <a:p>
            <a:r>
              <a:rPr lang="en-US" sz="1014">
                <a:solidFill>
                  <a:srgbClr val="7030A0"/>
                </a:solidFill>
              </a:rPr>
              <a:t>Katze</a:t>
            </a:r>
          </a:p>
        </p:txBody>
      </p:sp>
      <p:sp>
        <p:nvSpPr>
          <p:cNvPr id="22" name="Textfeld 21"/>
          <p:cNvSpPr txBox="1"/>
          <p:nvPr/>
        </p:nvSpPr>
        <p:spPr>
          <a:xfrm>
            <a:off x="1868366" y="4367284"/>
            <a:ext cx="4866541" cy="248401"/>
          </a:xfrm>
          <a:prstGeom prst="rect">
            <a:avLst/>
          </a:prstGeom>
          <a:noFill/>
        </p:spPr>
        <p:txBody>
          <a:bodyPr wrap="square" rtlCol="0">
            <a:spAutoFit/>
          </a:bodyPr>
          <a:lstStyle/>
          <a:p>
            <a:r>
              <a:rPr lang="en-US" sz="1014"/>
              <a:t>Fiktive Distributionsvektoren nach Levshina (2015)</a:t>
            </a:r>
          </a:p>
        </p:txBody>
      </p:sp>
      <p:sp>
        <p:nvSpPr>
          <p:cNvPr id="23" name="Bogen 22"/>
          <p:cNvSpPr/>
          <p:nvPr/>
        </p:nvSpPr>
        <p:spPr>
          <a:xfrm>
            <a:off x="2030584" y="3710451"/>
            <a:ext cx="324436" cy="432581"/>
          </a:xfrm>
          <a:prstGeom prst="arc">
            <a:avLst>
              <a:gd name="adj1" fmla="val 1582545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4"/>
          </a:p>
        </p:txBody>
      </p:sp>
      <p:sp>
        <p:nvSpPr>
          <p:cNvPr id="24" name="Bogen 23"/>
          <p:cNvSpPr/>
          <p:nvPr/>
        </p:nvSpPr>
        <p:spPr>
          <a:xfrm>
            <a:off x="2237434" y="3892875"/>
            <a:ext cx="143050" cy="222167"/>
          </a:xfrm>
          <a:prstGeom prst="arc">
            <a:avLst>
              <a:gd name="adj1" fmla="val 17827903"/>
              <a:gd name="adj2" fmla="val 206068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4"/>
          </a:p>
        </p:txBody>
      </p:sp>
      <p:sp>
        <p:nvSpPr>
          <p:cNvPr id="25" name="Textfeld 24"/>
          <p:cNvSpPr txBox="1"/>
          <p:nvPr/>
        </p:nvSpPr>
        <p:spPr>
          <a:xfrm>
            <a:off x="2247456" y="3587196"/>
            <a:ext cx="316425" cy="230961"/>
          </a:xfrm>
          <a:prstGeom prst="rect">
            <a:avLst/>
          </a:prstGeom>
          <a:noFill/>
        </p:spPr>
        <p:txBody>
          <a:bodyPr wrap="square" rtlCol="0">
            <a:spAutoFit/>
          </a:bodyPr>
          <a:lstStyle/>
          <a:p>
            <a:r>
              <a:rPr lang="en-US" sz="901"/>
              <a:t>ϴ</a:t>
            </a:r>
            <a:r>
              <a:rPr lang="en-US" sz="901" baseline="-25000"/>
              <a:t>1</a:t>
            </a:r>
            <a:endParaRPr lang="en-US" sz="1014" baseline="-25000"/>
          </a:p>
        </p:txBody>
      </p:sp>
      <p:sp>
        <p:nvSpPr>
          <p:cNvPr id="26" name="Textfeld 25"/>
          <p:cNvSpPr txBox="1"/>
          <p:nvPr/>
        </p:nvSpPr>
        <p:spPr>
          <a:xfrm>
            <a:off x="2335137" y="3867282"/>
            <a:ext cx="316425" cy="230961"/>
          </a:xfrm>
          <a:prstGeom prst="rect">
            <a:avLst/>
          </a:prstGeom>
          <a:noFill/>
        </p:spPr>
        <p:txBody>
          <a:bodyPr wrap="square" rtlCol="0">
            <a:spAutoFit/>
          </a:bodyPr>
          <a:lstStyle/>
          <a:p>
            <a:r>
              <a:rPr lang="en-US" sz="901"/>
              <a:t>ϴ</a:t>
            </a:r>
            <a:r>
              <a:rPr lang="en-US" sz="901" baseline="-25000"/>
              <a:t>2</a:t>
            </a:r>
            <a:endParaRPr lang="en-US" sz="1014" baseline="-25000"/>
          </a:p>
        </p:txBody>
      </p:sp>
    </p:spTree>
    <p:extLst>
      <p:ext uri="{BB962C8B-B14F-4D97-AF65-F5344CB8AC3E}">
        <p14:creationId xmlns:p14="http://schemas.microsoft.com/office/powerpoint/2010/main" val="153141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2: Kosinus-Ähnlichkeit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de-DE" b="0" i="1">
                              <a:latin typeface="Cambria Math" panose="02040503050406030204" pitchFamily="18" charset="0"/>
                            </a:rPr>
                          </m:ctrlPr>
                        </m:funcPr>
                        <m:fName>
                          <m:r>
                            <m:rPr>
                              <m:sty m:val="p"/>
                            </m:rPr>
                            <a:rPr lang="de-DE" b="0" i="0">
                              <a:latin typeface="Cambria Math" charset="0"/>
                            </a:rPr>
                            <m:t>cos</m:t>
                          </m:r>
                        </m:fName>
                        <m:e>
                          <m:d>
                            <m:dPr>
                              <m:ctrlPr>
                                <a:rPr lang="de-DE" b="0" i="1">
                                  <a:latin typeface="Cambria Math" panose="02040503050406030204" pitchFamily="18" charset="0"/>
                                </a:rPr>
                              </m:ctrlPr>
                            </m:dPr>
                            <m:e>
                              <m:r>
                                <m:rPr>
                                  <m:nor/>
                                </m:rPr>
                                <a:rPr lang="en-US"/>
                                <m:t>ϴ</m:t>
                              </m:r>
                            </m:e>
                          </m:d>
                        </m:e>
                      </m:func>
                      <m:r>
                        <a:rPr lang="de-DE" b="0" i="1">
                          <a:latin typeface="Cambria Math" charset="0"/>
                        </a:rPr>
                        <m:t>= </m:t>
                      </m:r>
                      <m:f>
                        <m:fPr>
                          <m:ctrlPr>
                            <a:rPr lang="bg-BG" b="0" i="1">
                              <a:latin typeface="Cambria Math" panose="02040503050406030204" pitchFamily="18" charset="0"/>
                            </a:rPr>
                          </m:ctrlPr>
                        </m:fPr>
                        <m:num>
                          <m:nary>
                            <m:naryPr>
                              <m:chr m:val="∑"/>
                              <m:limLoc m:val="subSup"/>
                              <m:ctrlPr>
                                <a:rPr lang="is-IS" b="0" i="1">
                                  <a:latin typeface="Cambria Math" panose="02040503050406030204" pitchFamily="18" charset="0"/>
                                </a:rPr>
                              </m:ctrlPr>
                            </m:naryPr>
                            <m:sub>
                              <m:r>
                                <m:rPr>
                                  <m:brk m:alnAt="25"/>
                                </m:rPr>
                                <a:rPr lang="de-DE" b="0" i="1">
                                  <a:latin typeface="Cambria Math" charset="0"/>
                                </a:rPr>
                                <m:t>𝑖</m:t>
                              </m:r>
                              <m:r>
                                <a:rPr lang="de-DE" b="0" i="1">
                                  <a:latin typeface="Cambria Math" charset="0"/>
                                </a:rPr>
                                <m:t>=1</m:t>
                              </m:r>
                            </m:sub>
                            <m:sup>
                              <m:r>
                                <a:rPr lang="de-DE" b="0" i="1">
                                  <a:latin typeface="Cambria Math" charset="0"/>
                                </a:rPr>
                                <m:t>𝑛</m:t>
                              </m:r>
                            </m:sup>
                            <m:e>
                              <m:sSub>
                                <m:sSubPr>
                                  <m:ctrlPr>
                                    <a:rPr lang="en-US" b="0" i="1">
                                      <a:latin typeface="Cambria Math" panose="02040503050406030204" pitchFamily="18" charset="0"/>
                                    </a:rPr>
                                  </m:ctrlPr>
                                </m:sSubPr>
                                <m:e>
                                  <m:r>
                                    <a:rPr lang="de-DE" b="0" i="1">
                                      <a:latin typeface="Cambria Math" charset="0"/>
                                    </a:rPr>
                                    <m:t>𝑎</m:t>
                                  </m:r>
                                </m:e>
                                <m:sub>
                                  <m:r>
                                    <a:rPr lang="de-DE" b="0" i="1">
                                      <a:latin typeface="Cambria Math" charset="0"/>
                                    </a:rPr>
                                    <m:t>𝑖</m:t>
                                  </m:r>
                                </m:sub>
                              </m:sSub>
                              <m:r>
                                <a:rPr lang="de-DE" b="0" i="1">
                                  <a:latin typeface="Cambria Math" charset="0"/>
                                </a:rPr>
                                <m:t>  </m:t>
                              </m:r>
                              <m:r>
                                <a:rPr lang="de-DE" b="0" i="1">
                                  <a:latin typeface="Cambria Math" charset="0"/>
                                  <a:ea typeface="Cambria Math" charset="0"/>
                                  <a:cs typeface="Cambria Math" charset="0"/>
                                </a:rPr>
                                <m:t>∙</m:t>
                              </m:r>
                              <m:r>
                                <a:rPr lang="de-DE" b="0" i="1">
                                  <a:latin typeface="Cambria Math" charset="0"/>
                                </a:rPr>
                                <m:t> </m:t>
                              </m:r>
                              <m:sSub>
                                <m:sSubPr>
                                  <m:ctrlPr>
                                    <a:rPr lang="en-US" b="0" i="1">
                                      <a:latin typeface="Cambria Math" panose="02040503050406030204" pitchFamily="18" charset="0"/>
                                    </a:rPr>
                                  </m:ctrlPr>
                                </m:sSubPr>
                                <m:e>
                                  <m:r>
                                    <a:rPr lang="de-DE" b="0" i="1">
                                      <a:latin typeface="Cambria Math" charset="0"/>
                                    </a:rPr>
                                    <m:t>𝑏</m:t>
                                  </m:r>
                                </m:e>
                                <m:sub>
                                  <m:r>
                                    <a:rPr lang="de-DE" b="0" i="1">
                                      <a:latin typeface="Cambria Math" charset="0"/>
                                    </a:rPr>
                                    <m:t>𝑖</m:t>
                                  </m:r>
                                </m:sub>
                              </m:sSub>
                            </m:e>
                          </m:nary>
                        </m:num>
                        <m:den>
                          <m:r>
                            <a:rPr lang="de-DE" b="0" i="1">
                              <a:latin typeface="Cambria Math" charset="0"/>
                            </a:rPr>
                            <m:t> </m:t>
                          </m:r>
                          <m:rad>
                            <m:radPr>
                              <m:degHide m:val="on"/>
                              <m:ctrlPr>
                                <a:rPr lang="de-DE" b="0" i="1">
                                  <a:latin typeface="Cambria Math" panose="02040503050406030204" pitchFamily="18" charset="0"/>
                                </a:rPr>
                              </m:ctrlPr>
                            </m:radPr>
                            <m:deg/>
                            <m:e>
                              <m:nary>
                                <m:naryPr>
                                  <m:chr m:val="∑"/>
                                  <m:limLoc m:val="subSup"/>
                                  <m:ctrlPr>
                                    <a:rPr lang="is-IS" b="0" i="1">
                                      <a:latin typeface="Cambria Math" panose="02040503050406030204" pitchFamily="18" charset="0"/>
                                    </a:rPr>
                                  </m:ctrlPr>
                                </m:naryPr>
                                <m:sub>
                                  <m:r>
                                    <m:rPr>
                                      <m:brk m:alnAt="25"/>
                                    </m:rPr>
                                    <a:rPr lang="de-DE" b="0" i="1">
                                      <a:latin typeface="Cambria Math" charset="0"/>
                                    </a:rPr>
                                    <m:t>𝑖</m:t>
                                  </m:r>
                                  <m:r>
                                    <a:rPr lang="de-DE" b="0" i="1">
                                      <a:latin typeface="Cambria Math" charset="0"/>
                                    </a:rPr>
                                    <m:t>=1</m:t>
                                  </m:r>
                                </m:sub>
                                <m:sup>
                                  <m:r>
                                    <a:rPr lang="de-DE" b="0" i="1">
                                      <a:latin typeface="Cambria Math" charset="0"/>
                                    </a:rPr>
                                    <m:t>𝑛</m:t>
                                  </m:r>
                                </m:sup>
                                <m:e>
                                  <m:sSup>
                                    <m:sSupPr>
                                      <m:ctrlPr>
                                        <a:rPr lang="is-IS" b="0" i="1">
                                          <a:latin typeface="Cambria Math" panose="02040503050406030204" pitchFamily="18" charset="0"/>
                                        </a:rPr>
                                      </m:ctrlPr>
                                    </m:sSupPr>
                                    <m:e>
                                      <m:r>
                                        <a:rPr lang="de-DE" b="0" i="1">
                                          <a:latin typeface="Cambria Math" charset="0"/>
                                        </a:rPr>
                                        <m:t>(</m:t>
                                      </m:r>
                                      <m:sSubSup>
                                        <m:sSubSupPr>
                                          <m:ctrlPr>
                                            <a:rPr lang="en-US" b="0" i="1">
                                              <a:latin typeface="Cambria Math" panose="02040503050406030204" pitchFamily="18" charset="0"/>
                                            </a:rPr>
                                          </m:ctrlPr>
                                        </m:sSubSupPr>
                                        <m:e>
                                          <m:r>
                                            <a:rPr lang="de-DE" b="0" i="1">
                                              <a:latin typeface="Cambria Math" charset="0"/>
                                            </a:rPr>
                                            <m:t>𝑎</m:t>
                                          </m:r>
                                        </m:e>
                                        <m:sub>
                                          <m:r>
                                            <a:rPr lang="de-DE" b="0" i="1">
                                              <a:latin typeface="Cambria Math" charset="0"/>
                                            </a:rPr>
                                            <m:t>𝑖</m:t>
                                          </m:r>
                                        </m:sub>
                                        <m:sup/>
                                      </m:sSubSup>
                                      <m:r>
                                        <a:rPr lang="de-DE" b="0" i="1">
                                          <a:latin typeface="Cambria Math" charset="0"/>
                                        </a:rPr>
                                        <m:t>)</m:t>
                                      </m:r>
                                    </m:e>
                                    <m:sup>
                                      <m:r>
                                        <a:rPr lang="de-DE" b="0" i="1">
                                          <a:latin typeface="Cambria Math" charset="0"/>
                                        </a:rPr>
                                        <m:t>2</m:t>
                                      </m:r>
                                    </m:sup>
                                  </m:sSup>
                                </m:e>
                              </m:nary>
                            </m:e>
                          </m:rad>
                          <m:r>
                            <a:rPr lang="de-DE" b="0" i="1">
                              <a:latin typeface="Cambria Math" charset="0"/>
                              <a:ea typeface="Cambria Math" charset="0"/>
                              <a:cs typeface="Cambria Math" charset="0"/>
                            </a:rPr>
                            <m:t>∙</m:t>
                          </m:r>
                          <m:rad>
                            <m:radPr>
                              <m:degHide m:val="on"/>
                              <m:ctrlPr>
                                <a:rPr lang="de-DE" i="1">
                                  <a:latin typeface="Cambria Math" panose="02040503050406030204" pitchFamily="18" charset="0"/>
                                </a:rPr>
                              </m:ctrlPr>
                            </m:radPr>
                            <m:deg/>
                            <m:e>
                              <m:nary>
                                <m:naryPr>
                                  <m:chr m:val="∑"/>
                                  <m:limLoc m:val="subSup"/>
                                  <m:ctrlPr>
                                    <a:rPr lang="is-IS" i="1">
                                      <a:latin typeface="Cambria Math" panose="02040503050406030204" pitchFamily="18" charset="0"/>
                                    </a:rPr>
                                  </m:ctrlPr>
                                </m:naryPr>
                                <m:sub>
                                  <m:r>
                                    <m:rPr>
                                      <m:brk m:alnAt="25"/>
                                    </m:rPr>
                                    <a:rPr lang="de-DE" i="1">
                                      <a:latin typeface="Cambria Math" charset="0"/>
                                    </a:rPr>
                                    <m:t>𝑖</m:t>
                                  </m:r>
                                  <m:r>
                                    <a:rPr lang="de-DE" i="1">
                                      <a:latin typeface="Cambria Math" charset="0"/>
                                    </a:rPr>
                                    <m:t>=1</m:t>
                                  </m:r>
                                </m:sub>
                                <m:sup>
                                  <m:r>
                                    <a:rPr lang="de-DE" i="1">
                                      <a:latin typeface="Cambria Math" charset="0"/>
                                    </a:rPr>
                                    <m:t>𝑛</m:t>
                                  </m:r>
                                </m:sup>
                                <m:e>
                                  <m:sSup>
                                    <m:sSupPr>
                                      <m:ctrlPr>
                                        <a:rPr lang="is-IS" i="1">
                                          <a:latin typeface="Cambria Math" panose="02040503050406030204" pitchFamily="18" charset="0"/>
                                        </a:rPr>
                                      </m:ctrlPr>
                                    </m:sSupPr>
                                    <m:e>
                                      <m:r>
                                        <a:rPr lang="de-DE" i="1">
                                          <a:latin typeface="Cambria Math" charset="0"/>
                                        </a:rPr>
                                        <m:t>(</m:t>
                                      </m:r>
                                      <m:sSubSup>
                                        <m:sSubSupPr>
                                          <m:ctrlPr>
                                            <a:rPr lang="en-US" i="1">
                                              <a:latin typeface="Cambria Math" panose="02040503050406030204" pitchFamily="18" charset="0"/>
                                            </a:rPr>
                                          </m:ctrlPr>
                                        </m:sSubSupPr>
                                        <m:e>
                                          <m:r>
                                            <a:rPr lang="de-DE" b="0" i="1">
                                              <a:latin typeface="Cambria Math" charset="0"/>
                                            </a:rPr>
                                            <m:t>𝑏</m:t>
                                          </m:r>
                                        </m:e>
                                        <m:sub>
                                          <m:r>
                                            <a:rPr lang="de-DE" i="1">
                                              <a:latin typeface="Cambria Math" charset="0"/>
                                            </a:rPr>
                                            <m:t>𝑖</m:t>
                                          </m:r>
                                        </m:sub>
                                        <m:sup/>
                                      </m:sSubSup>
                                      <m:r>
                                        <a:rPr lang="de-DE" i="1">
                                          <a:latin typeface="Cambria Math" charset="0"/>
                                        </a:rPr>
                                        <m:t>)</m:t>
                                      </m:r>
                                    </m:e>
                                    <m:sup>
                                      <m:r>
                                        <a:rPr lang="de-DE" i="1">
                                          <a:latin typeface="Cambria Math" charset="0"/>
                                        </a:rPr>
                                        <m:t>2</m:t>
                                      </m:r>
                                    </m:sup>
                                  </m:sSup>
                                </m:e>
                              </m:nary>
                            </m:e>
                          </m:rad>
                        </m:den>
                      </m:f>
                    </m:oMath>
                  </m:oMathPara>
                </a14:m>
                <a:endParaRPr lang="en-US"/>
              </a:p>
              <a:p>
                <a:endParaRPr lang="en-US"/>
              </a:p>
              <a:p>
                <a:r>
                  <a:rPr lang="en-US"/>
                  <a:t>Wert reicht von -1 (genau entgegengerichtet) bis 1 (genau gleichgerichtet)</a:t>
                </a:r>
              </a:p>
              <a:p>
                <a:endParaRPr lang="en-US"/>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1704" r="-963"/>
                </a:stretch>
              </a:blipFill>
            </p:spPr>
            <p:txBody>
              <a:bodyPr/>
              <a:lstStyle/>
              <a:p>
                <a:r>
                  <a:rPr lang="en-US">
                    <a:noFill/>
                  </a:rPr>
                  <a:t> </a:t>
                </a:r>
              </a:p>
            </p:txBody>
          </p:sp>
        </mc:Fallback>
      </mc:AlternateContent>
      <p:sp>
        <p:nvSpPr>
          <p:cNvPr id="4" name="Foliennummernplatzhalter 3"/>
          <p:cNvSpPr>
            <a:spLocks noGrp="1"/>
          </p:cNvSpPr>
          <p:nvPr>
            <p:ph type="sldNum" sz="quarter" idx="12"/>
          </p:nvPr>
        </p:nvSpPr>
        <p:spPr/>
        <p:txBody>
          <a:bodyPr/>
          <a:lstStyle/>
          <a:p>
            <a:fld id="{6C6AE60A-B69C-4790-82F7-3882EDF23186}" type="slidenum">
              <a:rPr lang="de-DE" smtClean="0"/>
              <a:t>31</a:t>
            </a:fld>
            <a:endParaRPr lang="de-DE"/>
          </a:p>
        </p:txBody>
      </p:sp>
    </p:spTree>
    <p:extLst>
      <p:ext uri="{BB962C8B-B14F-4D97-AF65-F5344CB8AC3E}">
        <p14:creationId xmlns:p14="http://schemas.microsoft.com/office/powerpoint/2010/main" val="197370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p:txBody>
          <a:bodyPr/>
          <a:lstStyle/>
          <a:p>
            <a:r>
              <a:rPr lang="en-US"/>
              <a:t>Manuelle Inspektion der Resultate:</a:t>
            </a:r>
          </a:p>
        </p:txBody>
      </p:sp>
      <p:sp>
        <p:nvSpPr>
          <p:cNvPr id="4" name="Foliennummernplatzhalter 3"/>
          <p:cNvSpPr>
            <a:spLocks noGrp="1"/>
          </p:cNvSpPr>
          <p:nvPr>
            <p:ph type="sldNum" sz="quarter" idx="12"/>
          </p:nvPr>
        </p:nvSpPr>
        <p:spPr/>
        <p:txBody>
          <a:bodyPr/>
          <a:lstStyle/>
          <a:p>
            <a:fld id="{6C6AE60A-B69C-4790-82F7-3882EDF23186}" type="slidenum">
              <a:rPr lang="de-DE" smtClean="0"/>
              <a:t>32</a:t>
            </a:fld>
            <a:endParaRPr lang="de-DE"/>
          </a:p>
        </p:txBody>
      </p:sp>
      <p:pic>
        <p:nvPicPr>
          <p:cNvPr id="5" name="Bild 4"/>
          <p:cNvPicPr>
            <a:picLocks noChangeAspect="1"/>
          </p:cNvPicPr>
          <p:nvPr/>
        </p:nvPicPr>
        <p:blipFill>
          <a:blip r:embed="rId3"/>
          <a:stretch>
            <a:fillRect/>
          </a:stretch>
        </p:blipFill>
        <p:spPr>
          <a:xfrm>
            <a:off x="1231933" y="2142344"/>
            <a:ext cx="6799709" cy="1811984"/>
          </a:xfrm>
          <a:prstGeom prst="rect">
            <a:avLst/>
          </a:prstGeom>
        </p:spPr>
      </p:pic>
      <p:sp>
        <p:nvSpPr>
          <p:cNvPr id="6" name="Rechteck 5"/>
          <p:cNvSpPr/>
          <p:nvPr/>
        </p:nvSpPr>
        <p:spPr>
          <a:xfrm>
            <a:off x="2300948" y="2437543"/>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7" name="Rechteck 6"/>
          <p:cNvSpPr/>
          <p:nvPr/>
        </p:nvSpPr>
        <p:spPr>
          <a:xfrm>
            <a:off x="2787602" y="2599761"/>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8" name="Rechteck 7"/>
          <p:cNvSpPr/>
          <p:nvPr/>
        </p:nvSpPr>
        <p:spPr>
          <a:xfrm>
            <a:off x="3706837" y="2761979"/>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9" name="Rechteck 8"/>
          <p:cNvSpPr/>
          <p:nvPr/>
        </p:nvSpPr>
        <p:spPr>
          <a:xfrm>
            <a:off x="4085346" y="2924197"/>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0" name="Rechteck 9"/>
          <p:cNvSpPr/>
          <p:nvPr/>
        </p:nvSpPr>
        <p:spPr>
          <a:xfrm>
            <a:off x="4788291" y="3086415"/>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1" name="Rechteck 10"/>
          <p:cNvSpPr/>
          <p:nvPr/>
        </p:nvSpPr>
        <p:spPr>
          <a:xfrm>
            <a:off x="5383090" y="3248633"/>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2" name="Rechteck 11"/>
          <p:cNvSpPr/>
          <p:nvPr/>
        </p:nvSpPr>
        <p:spPr>
          <a:xfrm>
            <a:off x="6248253" y="3410851"/>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3" name="Rechteck 12"/>
          <p:cNvSpPr/>
          <p:nvPr/>
        </p:nvSpPr>
        <p:spPr>
          <a:xfrm>
            <a:off x="7113416" y="3573069"/>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4" name="Rechteck 13"/>
          <p:cNvSpPr/>
          <p:nvPr/>
        </p:nvSpPr>
        <p:spPr>
          <a:xfrm>
            <a:off x="7491925" y="3735287"/>
            <a:ext cx="432581" cy="191455"/>
          </a:xfrm>
          <a:prstGeom prst="rect">
            <a:avLst/>
          </a:prstGeom>
          <a:solidFill>
            <a:srgbClr val="AC8FBE">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5" name="Rechteck 14"/>
          <p:cNvSpPr/>
          <p:nvPr/>
        </p:nvSpPr>
        <p:spPr>
          <a:xfrm>
            <a:off x="3784839" y="3086415"/>
            <a:ext cx="324436" cy="187054"/>
          </a:xfrm>
          <a:prstGeom prst="rect">
            <a:avLst/>
          </a:prstGeom>
          <a:solidFill>
            <a:srgbClr val="C01D00">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6" name="Rechteck 15"/>
          <p:cNvSpPr/>
          <p:nvPr/>
        </p:nvSpPr>
        <p:spPr>
          <a:xfrm>
            <a:off x="7167488" y="3090816"/>
            <a:ext cx="324436" cy="187054"/>
          </a:xfrm>
          <a:prstGeom prst="rect">
            <a:avLst/>
          </a:prstGeom>
          <a:solidFill>
            <a:srgbClr val="C01D00">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7" name="Rechteck 16"/>
          <p:cNvSpPr/>
          <p:nvPr/>
        </p:nvSpPr>
        <p:spPr>
          <a:xfrm>
            <a:off x="4842363" y="2761979"/>
            <a:ext cx="324436" cy="187054"/>
          </a:xfrm>
          <a:prstGeom prst="rect">
            <a:avLst/>
          </a:prstGeom>
          <a:solidFill>
            <a:srgbClr val="C01D00">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8" name="Rechteck 17"/>
          <p:cNvSpPr/>
          <p:nvPr/>
        </p:nvSpPr>
        <p:spPr>
          <a:xfrm>
            <a:off x="4842363" y="3577470"/>
            <a:ext cx="324436" cy="187054"/>
          </a:xfrm>
          <a:prstGeom prst="rect">
            <a:avLst/>
          </a:prstGeom>
          <a:solidFill>
            <a:srgbClr val="C01D00">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19" name="Rechteck 18"/>
          <p:cNvSpPr/>
          <p:nvPr/>
        </p:nvSpPr>
        <p:spPr>
          <a:xfrm>
            <a:off x="7140016" y="2753150"/>
            <a:ext cx="324436" cy="187054"/>
          </a:xfrm>
          <a:prstGeom prst="rect">
            <a:avLst/>
          </a:prstGeom>
          <a:solidFill>
            <a:srgbClr val="C01D00">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
        <p:nvSpPr>
          <p:cNvPr id="20" name="Rechteck 19"/>
          <p:cNvSpPr/>
          <p:nvPr/>
        </p:nvSpPr>
        <p:spPr>
          <a:xfrm>
            <a:off x="3784062" y="3565615"/>
            <a:ext cx="324436" cy="187054"/>
          </a:xfrm>
          <a:prstGeom prst="rect">
            <a:avLst/>
          </a:prstGeom>
          <a:solidFill>
            <a:srgbClr val="C01D00">
              <a:alpha val="27059"/>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4"/>
          </a:p>
        </p:txBody>
      </p:sp>
    </p:spTree>
    <p:extLst>
      <p:ext uri="{BB962C8B-B14F-4D97-AF65-F5344CB8AC3E}">
        <p14:creationId xmlns:p14="http://schemas.microsoft.com/office/powerpoint/2010/main" val="199871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a:xfrm>
            <a:off x="1482090" y="1201632"/>
            <a:ext cx="6334270" cy="3398663"/>
          </a:xfrm>
        </p:spPr>
        <p:txBody>
          <a:bodyPr/>
          <a:lstStyle/>
          <a:p>
            <a:r>
              <a:rPr lang="en-US"/>
              <a:t>Ähnlichkeitswerte können in </a:t>
            </a:r>
            <a:r>
              <a:rPr lang="en-US" b="1"/>
              <a:t>Distanzen</a:t>
            </a:r>
            <a:r>
              <a:rPr lang="en-US"/>
              <a:t> überführt werden.</a:t>
            </a:r>
          </a:p>
          <a:p>
            <a:pPr lvl="1"/>
            <a:r>
              <a:rPr lang="en-US"/>
              <a:t>Einfachste Möglichkeit: 1 – Ähnlichkeitswert</a:t>
            </a:r>
          </a:p>
          <a:p>
            <a:pPr lvl="1"/>
            <a:r>
              <a:rPr lang="en-US"/>
              <a:t>zwecks Normalisierung jedoch besser geeignet:</a:t>
            </a:r>
          </a:p>
          <a:p>
            <a:pPr marL="343311" lvl="1" indent="0">
              <a:buNone/>
            </a:pPr>
            <a:endParaRPr lang="en-US"/>
          </a:p>
          <a:p>
            <a:pPr marL="343311" lvl="1" indent="0">
              <a:buNone/>
            </a:pPr>
            <a:r>
              <a:rPr lang="en-US"/>
              <a:t>1 –(aktueller Ähnlichkeitswert / maximaler Ähnlichkeitswert &lt; 1)</a:t>
            </a:r>
          </a:p>
        </p:txBody>
      </p:sp>
      <p:sp>
        <p:nvSpPr>
          <p:cNvPr id="4" name="Foliennummernplatzhalter 3"/>
          <p:cNvSpPr>
            <a:spLocks noGrp="1"/>
          </p:cNvSpPr>
          <p:nvPr>
            <p:ph type="sldNum" sz="quarter" idx="12"/>
          </p:nvPr>
        </p:nvSpPr>
        <p:spPr/>
        <p:txBody>
          <a:bodyPr/>
          <a:lstStyle/>
          <a:p>
            <a:fld id="{6C6AE60A-B69C-4790-82F7-3882EDF23186}" type="slidenum">
              <a:rPr lang="de-DE" smtClean="0"/>
              <a:t>33</a:t>
            </a:fld>
            <a:endParaRPr lang="de-DE"/>
          </a:p>
        </p:txBody>
      </p:sp>
    </p:spTree>
    <p:extLst>
      <p:ext uri="{BB962C8B-B14F-4D97-AF65-F5344CB8AC3E}">
        <p14:creationId xmlns:p14="http://schemas.microsoft.com/office/powerpoint/2010/main" val="720321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p:txBody>
          <a:bodyPr/>
          <a:lstStyle/>
          <a:p>
            <a:r>
              <a:rPr lang="en-US"/>
              <a:t>Wir wollen die Wörter nun in </a:t>
            </a:r>
            <a:r>
              <a:rPr lang="en-US" b="1"/>
              <a:t>Clustern </a:t>
            </a:r>
            <a:r>
              <a:rPr lang="en-US"/>
              <a:t>anordnen.</a:t>
            </a:r>
          </a:p>
          <a:p>
            <a:r>
              <a:rPr lang="en-US"/>
              <a:t>Wie können wir die Cluster aus den Daten identifizieren?</a:t>
            </a:r>
          </a:p>
          <a:p>
            <a:r>
              <a:rPr lang="en-US"/>
              <a:t>Lösung: "Partitioning around medoids"</a:t>
            </a:r>
          </a:p>
        </p:txBody>
      </p:sp>
      <p:sp>
        <p:nvSpPr>
          <p:cNvPr id="4" name="Foliennummernplatzhalter 3"/>
          <p:cNvSpPr>
            <a:spLocks noGrp="1"/>
          </p:cNvSpPr>
          <p:nvPr>
            <p:ph type="sldNum" sz="quarter" idx="12"/>
          </p:nvPr>
        </p:nvSpPr>
        <p:spPr/>
        <p:txBody>
          <a:bodyPr/>
          <a:lstStyle/>
          <a:p>
            <a:fld id="{6C6AE60A-B69C-4790-82F7-3882EDF23186}" type="slidenum">
              <a:rPr lang="de-DE" smtClean="0"/>
              <a:t>34</a:t>
            </a:fld>
            <a:endParaRPr lang="de-DE"/>
          </a:p>
        </p:txBody>
      </p:sp>
    </p:spTree>
    <p:extLst>
      <p:ext uri="{BB962C8B-B14F-4D97-AF65-F5344CB8AC3E}">
        <p14:creationId xmlns:p14="http://schemas.microsoft.com/office/powerpoint/2010/main" val="32972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a:xfrm>
            <a:off x="526593" y="1201633"/>
            <a:ext cx="8077853" cy="1373293"/>
          </a:xfrm>
        </p:spPr>
        <p:txBody>
          <a:bodyPr>
            <a:normAutofit/>
          </a:bodyPr>
          <a:lstStyle/>
          <a:p>
            <a:r>
              <a:rPr lang="en-US" sz="2000"/>
              <a:t>PAM teilt die Elemente um Medoide herum auf, wobei ein Medoid ein zentrales Exemplar ist, von dem aus die Distanz zu allen anderen Mitgliedern des Clusters minimal ist</a:t>
            </a:r>
          </a:p>
          <a:p>
            <a:r>
              <a:rPr lang="en-US" sz="2000"/>
              <a:t>Distanz kann auf verschiedene Weise bestimmt werden</a:t>
            </a:r>
          </a:p>
        </p:txBody>
      </p:sp>
      <p:sp>
        <p:nvSpPr>
          <p:cNvPr id="4" name="Foliennummernplatzhalter 3"/>
          <p:cNvSpPr>
            <a:spLocks noGrp="1"/>
          </p:cNvSpPr>
          <p:nvPr>
            <p:ph type="sldNum" sz="quarter" idx="12"/>
          </p:nvPr>
        </p:nvSpPr>
        <p:spPr/>
        <p:txBody>
          <a:bodyPr/>
          <a:lstStyle/>
          <a:p>
            <a:fld id="{6C6AE60A-B69C-4790-82F7-3882EDF23186}" type="slidenum">
              <a:rPr lang="de-DE" smtClean="0"/>
              <a:t>35</a:t>
            </a:fld>
            <a:endParaRPr lang="de-DE"/>
          </a:p>
        </p:txBody>
      </p:sp>
      <p:cxnSp>
        <p:nvCxnSpPr>
          <p:cNvPr id="6" name="Gerade Verbindung 5"/>
          <p:cNvCxnSpPr/>
          <p:nvPr/>
        </p:nvCxnSpPr>
        <p:spPr>
          <a:xfrm>
            <a:off x="1760221" y="3007506"/>
            <a:ext cx="0" cy="1405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H="1">
            <a:off x="1760221" y="4413396"/>
            <a:ext cx="1669957" cy="6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659060" y="3007506"/>
            <a:ext cx="0" cy="1405890"/>
          </a:xfrm>
          <a:prstGeom prst="line">
            <a:avLst/>
          </a:prstGeom>
          <a:ln w="19050">
            <a:head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H="1">
            <a:off x="3659060" y="4413396"/>
            <a:ext cx="1669957" cy="6296"/>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5545308" y="3007506"/>
            <a:ext cx="0" cy="1405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H="1">
            <a:off x="5545308" y="4413396"/>
            <a:ext cx="1669957" cy="6296"/>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flipV="1">
            <a:off x="1760221" y="3007506"/>
            <a:ext cx="1669958" cy="14058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1482090" y="3007507"/>
            <a:ext cx="169986" cy="248401"/>
          </a:xfrm>
          <a:prstGeom prst="rect">
            <a:avLst/>
          </a:prstGeom>
          <a:noFill/>
        </p:spPr>
        <p:txBody>
          <a:bodyPr wrap="square" rtlCol="0">
            <a:spAutoFit/>
          </a:bodyPr>
          <a:lstStyle/>
          <a:p>
            <a:r>
              <a:rPr lang="en-US" sz="1014"/>
              <a:t>B</a:t>
            </a:r>
          </a:p>
        </p:txBody>
      </p:sp>
      <p:sp>
        <p:nvSpPr>
          <p:cNvPr id="16" name="Textfeld 15"/>
          <p:cNvSpPr txBox="1"/>
          <p:nvPr/>
        </p:nvSpPr>
        <p:spPr>
          <a:xfrm>
            <a:off x="3320561" y="4467469"/>
            <a:ext cx="169986" cy="248401"/>
          </a:xfrm>
          <a:prstGeom prst="rect">
            <a:avLst/>
          </a:prstGeom>
          <a:noFill/>
        </p:spPr>
        <p:txBody>
          <a:bodyPr wrap="square" rtlCol="0">
            <a:spAutoFit/>
          </a:bodyPr>
          <a:lstStyle/>
          <a:p>
            <a:r>
              <a:rPr lang="en-US" sz="1014"/>
              <a:t>A</a:t>
            </a:r>
          </a:p>
        </p:txBody>
      </p:sp>
      <p:cxnSp>
        <p:nvCxnSpPr>
          <p:cNvPr id="17" name="Gerade Verbindung 16"/>
          <p:cNvCxnSpPr/>
          <p:nvPr/>
        </p:nvCxnSpPr>
        <p:spPr>
          <a:xfrm>
            <a:off x="3659060" y="3007506"/>
            <a:ext cx="1669957" cy="140589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5159032" y="4467469"/>
            <a:ext cx="169986" cy="248401"/>
          </a:xfrm>
          <a:prstGeom prst="rect">
            <a:avLst/>
          </a:prstGeom>
          <a:noFill/>
        </p:spPr>
        <p:txBody>
          <a:bodyPr wrap="square" rtlCol="0">
            <a:spAutoFit/>
          </a:bodyPr>
          <a:lstStyle/>
          <a:p>
            <a:r>
              <a:rPr lang="en-US" sz="1014"/>
              <a:t>A</a:t>
            </a:r>
          </a:p>
        </p:txBody>
      </p:sp>
      <p:sp>
        <p:nvSpPr>
          <p:cNvPr id="20" name="Textfeld 19"/>
          <p:cNvSpPr txBox="1"/>
          <p:nvPr/>
        </p:nvSpPr>
        <p:spPr>
          <a:xfrm>
            <a:off x="7113415" y="4467469"/>
            <a:ext cx="169986" cy="248401"/>
          </a:xfrm>
          <a:prstGeom prst="rect">
            <a:avLst/>
          </a:prstGeom>
          <a:noFill/>
        </p:spPr>
        <p:txBody>
          <a:bodyPr wrap="square" rtlCol="0">
            <a:spAutoFit/>
          </a:bodyPr>
          <a:lstStyle/>
          <a:p>
            <a:r>
              <a:rPr lang="en-US" sz="1014"/>
              <a:t>A</a:t>
            </a:r>
          </a:p>
        </p:txBody>
      </p:sp>
      <p:sp>
        <p:nvSpPr>
          <p:cNvPr id="21" name="Textfeld 20"/>
          <p:cNvSpPr txBox="1"/>
          <p:nvPr/>
        </p:nvSpPr>
        <p:spPr>
          <a:xfrm>
            <a:off x="3428706" y="3007507"/>
            <a:ext cx="169986" cy="248401"/>
          </a:xfrm>
          <a:prstGeom prst="rect">
            <a:avLst/>
          </a:prstGeom>
          <a:noFill/>
        </p:spPr>
        <p:txBody>
          <a:bodyPr wrap="square" rtlCol="0">
            <a:spAutoFit/>
          </a:bodyPr>
          <a:lstStyle/>
          <a:p>
            <a:r>
              <a:rPr lang="en-US" sz="1014"/>
              <a:t>B</a:t>
            </a:r>
          </a:p>
        </p:txBody>
      </p:sp>
      <p:sp>
        <p:nvSpPr>
          <p:cNvPr id="22" name="Textfeld 21"/>
          <p:cNvSpPr txBox="1"/>
          <p:nvPr/>
        </p:nvSpPr>
        <p:spPr>
          <a:xfrm>
            <a:off x="5329017" y="3007507"/>
            <a:ext cx="169986" cy="248401"/>
          </a:xfrm>
          <a:prstGeom prst="rect">
            <a:avLst/>
          </a:prstGeom>
          <a:noFill/>
        </p:spPr>
        <p:txBody>
          <a:bodyPr wrap="square" rtlCol="0">
            <a:spAutoFit/>
          </a:bodyPr>
          <a:lstStyle/>
          <a:p>
            <a:r>
              <a:rPr lang="en-US" sz="1014"/>
              <a:t>B</a:t>
            </a:r>
          </a:p>
        </p:txBody>
      </p:sp>
      <p:sp>
        <p:nvSpPr>
          <p:cNvPr id="23" name="Textfeld 22"/>
          <p:cNvSpPr txBox="1"/>
          <p:nvPr/>
        </p:nvSpPr>
        <p:spPr>
          <a:xfrm>
            <a:off x="1628814" y="4692822"/>
            <a:ext cx="1753479" cy="248401"/>
          </a:xfrm>
          <a:prstGeom prst="rect">
            <a:avLst/>
          </a:prstGeom>
          <a:noFill/>
        </p:spPr>
        <p:txBody>
          <a:bodyPr wrap="square" rtlCol="0">
            <a:spAutoFit/>
          </a:bodyPr>
          <a:lstStyle/>
          <a:p>
            <a:pPr algn="ctr"/>
            <a:r>
              <a:rPr lang="en-US" sz="1014"/>
              <a:t>Euklidisch</a:t>
            </a:r>
          </a:p>
        </p:txBody>
      </p:sp>
      <p:sp>
        <p:nvSpPr>
          <p:cNvPr id="24" name="Textfeld 23"/>
          <p:cNvSpPr txBox="1"/>
          <p:nvPr/>
        </p:nvSpPr>
        <p:spPr>
          <a:xfrm>
            <a:off x="3598692" y="4683760"/>
            <a:ext cx="1753479" cy="248401"/>
          </a:xfrm>
          <a:prstGeom prst="rect">
            <a:avLst/>
          </a:prstGeom>
          <a:noFill/>
        </p:spPr>
        <p:txBody>
          <a:bodyPr wrap="square" rtlCol="0">
            <a:spAutoFit/>
          </a:bodyPr>
          <a:lstStyle/>
          <a:p>
            <a:pPr algn="ctr"/>
            <a:r>
              <a:rPr lang="en-US" sz="1014"/>
              <a:t>Manhattan</a:t>
            </a:r>
          </a:p>
        </p:txBody>
      </p:sp>
      <p:sp>
        <p:nvSpPr>
          <p:cNvPr id="25" name="Textfeld 24"/>
          <p:cNvSpPr txBox="1"/>
          <p:nvPr/>
        </p:nvSpPr>
        <p:spPr>
          <a:xfrm>
            <a:off x="5545308" y="4683760"/>
            <a:ext cx="1753479" cy="248401"/>
          </a:xfrm>
          <a:prstGeom prst="rect">
            <a:avLst/>
          </a:prstGeom>
          <a:noFill/>
        </p:spPr>
        <p:txBody>
          <a:bodyPr wrap="square" rtlCol="0">
            <a:spAutoFit/>
          </a:bodyPr>
          <a:lstStyle/>
          <a:p>
            <a:pPr algn="ctr"/>
            <a:r>
              <a:rPr lang="en-US" sz="1014"/>
              <a:t>maximal</a:t>
            </a:r>
          </a:p>
        </p:txBody>
      </p:sp>
    </p:spTree>
    <p:extLst>
      <p:ext uri="{BB962C8B-B14F-4D97-AF65-F5344CB8AC3E}">
        <p14:creationId xmlns:p14="http://schemas.microsoft.com/office/powerpoint/2010/main" val="119322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p:txBody>
          <a:bodyPr/>
          <a:lstStyle/>
          <a:p>
            <a:r>
              <a:rPr lang="en-US"/>
              <a:t>Anzahl der Cluster lässt sich manuell bestimmen:</a:t>
            </a:r>
          </a:p>
          <a:p>
            <a:pPr lvl="1"/>
            <a:r>
              <a:rPr lang="en-US" sz="1802" i="1"/>
              <a:t>Banane</a:t>
            </a:r>
          </a:p>
          <a:p>
            <a:pPr lvl="1"/>
            <a:r>
              <a:rPr lang="en-US" sz="1802" i="1"/>
              <a:t>Bonbon</a:t>
            </a:r>
          </a:p>
          <a:p>
            <a:pPr lvl="1"/>
            <a:r>
              <a:rPr lang="en-US" sz="1802" i="1"/>
              <a:t>Christstollen</a:t>
            </a:r>
          </a:p>
          <a:p>
            <a:pPr lvl="1"/>
            <a:r>
              <a:rPr lang="en-US" sz="1802" i="1"/>
              <a:t>Keks</a:t>
            </a:r>
          </a:p>
          <a:p>
            <a:pPr lvl="1"/>
            <a:r>
              <a:rPr lang="en-US" sz="1802" i="1"/>
              <a:t>Lebkuchen</a:t>
            </a:r>
          </a:p>
          <a:p>
            <a:pPr lvl="1"/>
            <a:r>
              <a:rPr lang="en-US" sz="1802" i="1"/>
              <a:t>Marzipan</a:t>
            </a:r>
          </a:p>
          <a:p>
            <a:pPr lvl="1"/>
            <a:r>
              <a:rPr lang="en-US" sz="1802" i="1"/>
              <a:t>Schokoriegel</a:t>
            </a:r>
          </a:p>
          <a:p>
            <a:pPr lvl="1"/>
            <a:r>
              <a:rPr lang="en-US" sz="1802" i="1"/>
              <a:t>Spekulatius</a:t>
            </a:r>
          </a:p>
          <a:p>
            <a:pPr lvl="1"/>
            <a:r>
              <a:rPr lang="en-US" sz="1802" i="1"/>
              <a:t>Zimt</a:t>
            </a:r>
          </a:p>
          <a:p>
            <a:endParaRPr lang="en-US"/>
          </a:p>
        </p:txBody>
      </p:sp>
      <p:sp>
        <p:nvSpPr>
          <p:cNvPr id="4" name="Foliennummernplatzhalter 3"/>
          <p:cNvSpPr>
            <a:spLocks noGrp="1"/>
          </p:cNvSpPr>
          <p:nvPr>
            <p:ph type="sldNum" sz="quarter" idx="12"/>
          </p:nvPr>
        </p:nvSpPr>
        <p:spPr/>
        <p:txBody>
          <a:bodyPr/>
          <a:lstStyle/>
          <a:p>
            <a:fld id="{6C6AE60A-B69C-4790-82F7-3882EDF23186}" type="slidenum">
              <a:rPr lang="de-DE" smtClean="0"/>
              <a:t>36</a:t>
            </a:fld>
            <a:endParaRPr lang="de-DE"/>
          </a:p>
        </p:txBody>
      </p:sp>
    </p:spTree>
    <p:extLst>
      <p:ext uri="{BB962C8B-B14F-4D97-AF65-F5344CB8AC3E}">
        <p14:creationId xmlns:p14="http://schemas.microsoft.com/office/powerpoint/2010/main" val="928702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p:txBody>
          <a:bodyPr/>
          <a:lstStyle/>
          <a:p>
            <a:r>
              <a:rPr lang="en-US"/>
              <a:t>Anzahl der Cluster lässt sich manuell bestimmen:</a:t>
            </a:r>
          </a:p>
          <a:p>
            <a:pPr lvl="1"/>
            <a:r>
              <a:rPr lang="en-US" sz="1802" i="1">
                <a:solidFill>
                  <a:srgbClr val="7030A0"/>
                </a:solidFill>
              </a:rPr>
              <a:t>Banane</a:t>
            </a:r>
          </a:p>
          <a:p>
            <a:pPr lvl="1"/>
            <a:r>
              <a:rPr lang="en-US" sz="1802" i="1">
                <a:solidFill>
                  <a:srgbClr val="7030A0"/>
                </a:solidFill>
              </a:rPr>
              <a:t>Bonbon</a:t>
            </a:r>
          </a:p>
          <a:p>
            <a:pPr lvl="1"/>
            <a:r>
              <a:rPr lang="en-US" sz="1802" i="1"/>
              <a:t>Christstollen</a:t>
            </a:r>
          </a:p>
          <a:p>
            <a:pPr lvl="1"/>
            <a:r>
              <a:rPr lang="en-US" sz="1802" i="1">
                <a:solidFill>
                  <a:srgbClr val="7030A0"/>
                </a:solidFill>
              </a:rPr>
              <a:t>Keks</a:t>
            </a:r>
          </a:p>
          <a:p>
            <a:pPr lvl="1"/>
            <a:r>
              <a:rPr lang="en-US" sz="1802" i="1"/>
              <a:t>Lebkuchen</a:t>
            </a:r>
          </a:p>
          <a:p>
            <a:pPr lvl="1"/>
            <a:r>
              <a:rPr lang="en-US" sz="1802" i="1"/>
              <a:t>Marzipan</a:t>
            </a:r>
          </a:p>
          <a:p>
            <a:pPr lvl="1"/>
            <a:r>
              <a:rPr lang="en-US" sz="1802" i="1">
                <a:solidFill>
                  <a:srgbClr val="7030A0"/>
                </a:solidFill>
              </a:rPr>
              <a:t>Schokoriegel</a:t>
            </a:r>
          </a:p>
          <a:p>
            <a:pPr lvl="1"/>
            <a:r>
              <a:rPr lang="en-US" sz="1802" i="1"/>
              <a:t>Spekulatius</a:t>
            </a:r>
          </a:p>
          <a:p>
            <a:pPr lvl="1"/>
            <a:r>
              <a:rPr lang="en-US" sz="1802" i="1"/>
              <a:t>Zimt</a:t>
            </a:r>
          </a:p>
          <a:p>
            <a:endParaRPr lang="en-US"/>
          </a:p>
        </p:txBody>
      </p:sp>
      <p:sp>
        <p:nvSpPr>
          <p:cNvPr id="4" name="Foliennummernplatzhalter 3"/>
          <p:cNvSpPr>
            <a:spLocks noGrp="1"/>
          </p:cNvSpPr>
          <p:nvPr>
            <p:ph type="sldNum" sz="quarter" idx="12"/>
          </p:nvPr>
        </p:nvSpPr>
        <p:spPr/>
        <p:txBody>
          <a:bodyPr/>
          <a:lstStyle/>
          <a:p>
            <a:fld id="{6C6AE60A-B69C-4790-82F7-3882EDF23186}" type="slidenum">
              <a:rPr lang="de-DE" smtClean="0"/>
              <a:t>37</a:t>
            </a:fld>
            <a:endParaRPr lang="de-DE"/>
          </a:p>
        </p:txBody>
      </p:sp>
    </p:spTree>
    <p:extLst>
      <p:ext uri="{BB962C8B-B14F-4D97-AF65-F5344CB8AC3E}">
        <p14:creationId xmlns:p14="http://schemas.microsoft.com/office/powerpoint/2010/main" val="789653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p:txBody>
          <a:bodyPr/>
          <a:lstStyle/>
          <a:p>
            <a:r>
              <a:rPr lang="en-US"/>
              <a:t>Anzahl der Cluster lässt sich manuell bestimmen:</a:t>
            </a:r>
          </a:p>
          <a:p>
            <a:pPr lvl="1"/>
            <a:r>
              <a:rPr lang="en-US" sz="1802" i="1">
                <a:solidFill>
                  <a:srgbClr val="7030A0"/>
                </a:solidFill>
              </a:rPr>
              <a:t>Banane</a:t>
            </a:r>
          </a:p>
          <a:p>
            <a:pPr lvl="1"/>
            <a:r>
              <a:rPr lang="en-US" sz="1802" i="1">
                <a:solidFill>
                  <a:srgbClr val="7030A0"/>
                </a:solidFill>
              </a:rPr>
              <a:t>Bonbon</a:t>
            </a:r>
          </a:p>
          <a:p>
            <a:pPr lvl="1"/>
            <a:r>
              <a:rPr lang="en-US" sz="1802" i="1">
                <a:solidFill>
                  <a:srgbClr val="FF0000"/>
                </a:solidFill>
              </a:rPr>
              <a:t>Christstollen</a:t>
            </a:r>
          </a:p>
          <a:p>
            <a:pPr lvl="1"/>
            <a:r>
              <a:rPr lang="en-US" sz="1802" i="1">
                <a:solidFill>
                  <a:srgbClr val="7030A0"/>
                </a:solidFill>
              </a:rPr>
              <a:t>Keks</a:t>
            </a:r>
          </a:p>
          <a:p>
            <a:pPr lvl="1"/>
            <a:r>
              <a:rPr lang="en-US" sz="1802" i="1">
                <a:solidFill>
                  <a:srgbClr val="FF0000"/>
                </a:solidFill>
              </a:rPr>
              <a:t>Lebkuchen</a:t>
            </a:r>
          </a:p>
          <a:p>
            <a:pPr lvl="1"/>
            <a:r>
              <a:rPr lang="en-US" sz="1802" i="1">
                <a:solidFill>
                  <a:srgbClr val="FF0000"/>
                </a:solidFill>
              </a:rPr>
              <a:t>Marzipan</a:t>
            </a:r>
          </a:p>
          <a:p>
            <a:pPr lvl="1"/>
            <a:r>
              <a:rPr lang="en-US" sz="1802" i="1">
                <a:solidFill>
                  <a:srgbClr val="7030A0"/>
                </a:solidFill>
              </a:rPr>
              <a:t>Schokoriegel</a:t>
            </a:r>
          </a:p>
          <a:p>
            <a:pPr lvl="1"/>
            <a:r>
              <a:rPr lang="en-US" sz="1802" i="1">
                <a:solidFill>
                  <a:srgbClr val="FF0000"/>
                </a:solidFill>
              </a:rPr>
              <a:t>Spekulatius</a:t>
            </a:r>
          </a:p>
          <a:p>
            <a:pPr lvl="1"/>
            <a:r>
              <a:rPr lang="en-US" sz="1802" i="1">
                <a:solidFill>
                  <a:srgbClr val="0070C0"/>
                </a:solidFill>
              </a:rPr>
              <a:t>Zimt</a:t>
            </a:r>
          </a:p>
          <a:p>
            <a:endParaRPr lang="en-US"/>
          </a:p>
        </p:txBody>
      </p:sp>
      <p:sp>
        <p:nvSpPr>
          <p:cNvPr id="4" name="Foliennummernplatzhalter 3"/>
          <p:cNvSpPr>
            <a:spLocks noGrp="1"/>
          </p:cNvSpPr>
          <p:nvPr>
            <p:ph type="sldNum" sz="quarter" idx="12"/>
          </p:nvPr>
        </p:nvSpPr>
        <p:spPr/>
        <p:txBody>
          <a:bodyPr/>
          <a:lstStyle/>
          <a:p>
            <a:fld id="{6C6AE60A-B69C-4790-82F7-3882EDF23186}" type="slidenum">
              <a:rPr lang="de-DE" smtClean="0"/>
              <a:t>38</a:t>
            </a:fld>
            <a:endParaRPr lang="de-DE"/>
          </a:p>
        </p:txBody>
      </p:sp>
    </p:spTree>
    <p:extLst>
      <p:ext uri="{BB962C8B-B14F-4D97-AF65-F5344CB8AC3E}">
        <p14:creationId xmlns:p14="http://schemas.microsoft.com/office/powerpoint/2010/main" val="256125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Schritt 3: Explorative Analyse der Ähnlichkeitsmaße</a:t>
            </a:r>
          </a:p>
        </p:txBody>
      </p:sp>
      <p:sp>
        <p:nvSpPr>
          <p:cNvPr id="3" name="Inhaltsplatzhalter 2"/>
          <p:cNvSpPr>
            <a:spLocks noGrp="1"/>
          </p:cNvSpPr>
          <p:nvPr>
            <p:ph idx="1"/>
          </p:nvPr>
        </p:nvSpPr>
        <p:spPr/>
        <p:txBody>
          <a:bodyPr/>
          <a:lstStyle/>
          <a:p>
            <a:r>
              <a:rPr lang="en-US"/>
              <a:t>Welche Anzahl an Clustern ist die beste?</a:t>
            </a:r>
          </a:p>
          <a:p>
            <a:r>
              <a:rPr lang="en-US"/>
              <a:t>"Average Silhouette Width" gibt Auskuft</a:t>
            </a:r>
          </a:p>
          <a:p>
            <a:r>
              <a:rPr lang="en-US"/>
              <a:t>zeigt, wie wohlgeformt die Cluster sind</a:t>
            </a:r>
          </a:p>
          <a:p>
            <a:r>
              <a:rPr lang="en-US"/>
              <a:t>Wert zwischen 0 und 1</a:t>
            </a:r>
          </a:p>
          <a:p>
            <a:r>
              <a:rPr lang="en-US"/>
              <a:t>0: keine Clusterstruktur in den Daten</a:t>
            </a:r>
          </a:p>
          <a:p>
            <a:r>
              <a:rPr lang="en-US"/>
              <a:t>1: klare Struktur, vollständige Trennung zwischen den Clustern.</a:t>
            </a:r>
          </a:p>
          <a:p>
            <a:r>
              <a:rPr lang="en-US"/>
              <a:t>bester Wert hier: zwei Cluster.</a:t>
            </a:r>
          </a:p>
        </p:txBody>
      </p:sp>
      <p:sp>
        <p:nvSpPr>
          <p:cNvPr id="4" name="Foliennummernplatzhalter 3"/>
          <p:cNvSpPr>
            <a:spLocks noGrp="1"/>
          </p:cNvSpPr>
          <p:nvPr>
            <p:ph type="sldNum" sz="quarter" idx="12"/>
          </p:nvPr>
        </p:nvSpPr>
        <p:spPr/>
        <p:txBody>
          <a:bodyPr/>
          <a:lstStyle/>
          <a:p>
            <a:fld id="{6C6AE60A-B69C-4790-82F7-3882EDF23186}" type="slidenum">
              <a:rPr lang="de-DE" smtClean="0"/>
              <a:t>39</a:t>
            </a:fld>
            <a:endParaRPr lang="de-DE"/>
          </a:p>
        </p:txBody>
      </p:sp>
    </p:spTree>
    <p:extLst>
      <p:ext uri="{BB962C8B-B14F-4D97-AF65-F5344CB8AC3E}">
        <p14:creationId xmlns:p14="http://schemas.microsoft.com/office/powerpoint/2010/main" val="113722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81E4-64DA-C04D-9C85-074BB7F0B02E}"/>
              </a:ext>
            </a:extLst>
          </p:cNvPr>
          <p:cNvSpPr>
            <a:spLocks noGrp="1"/>
          </p:cNvSpPr>
          <p:nvPr>
            <p:ph type="title"/>
          </p:nvPr>
        </p:nvSpPr>
        <p:spPr/>
        <p:txBody>
          <a:bodyPr/>
          <a:lstStyle/>
          <a:p>
            <a:r>
              <a:rPr lang="en-DE"/>
              <a:t>Empirische Methoden</a:t>
            </a:r>
          </a:p>
        </p:txBody>
      </p:sp>
      <p:sp>
        <p:nvSpPr>
          <p:cNvPr id="3" name="Footer Placeholder 2">
            <a:extLst>
              <a:ext uri="{FF2B5EF4-FFF2-40B4-BE49-F238E27FC236}">
                <a16:creationId xmlns:a16="http://schemas.microsoft.com/office/drawing/2014/main" id="{C4E01455-218B-EA4A-A798-170906EF79E2}"/>
              </a:ext>
            </a:extLst>
          </p:cNvPr>
          <p:cNvSpPr>
            <a:spLocks noGrp="1"/>
          </p:cNvSpPr>
          <p:nvPr>
            <p:ph type="ftr" sz="quarter" idx="11"/>
          </p:nvPr>
        </p:nvSpPr>
        <p:spPr/>
        <p:txBody>
          <a:bodyPr/>
          <a:lstStyle/>
          <a:p>
            <a:r>
              <a:rPr lang="de-DE"/>
              <a:t>(Albert 2007)</a:t>
            </a:r>
          </a:p>
        </p:txBody>
      </p:sp>
      <p:sp>
        <p:nvSpPr>
          <p:cNvPr id="4" name="Slide Number Placeholder 3">
            <a:extLst>
              <a:ext uri="{FF2B5EF4-FFF2-40B4-BE49-F238E27FC236}">
                <a16:creationId xmlns:a16="http://schemas.microsoft.com/office/drawing/2014/main" id="{9DA8491B-DAC5-604E-A47C-F5C5EE10FA31}"/>
              </a:ext>
            </a:extLst>
          </p:cNvPr>
          <p:cNvSpPr>
            <a:spLocks noGrp="1"/>
          </p:cNvSpPr>
          <p:nvPr>
            <p:ph type="sldNum" sz="quarter" idx="12"/>
          </p:nvPr>
        </p:nvSpPr>
        <p:spPr/>
        <p:txBody>
          <a:bodyPr/>
          <a:lstStyle/>
          <a:p>
            <a:fld id="{9D195BCC-3514-4B1B-9C18-24F3D67EC549}" type="slidenum">
              <a:rPr lang="de-DE" smtClean="0"/>
              <a:t>4</a:t>
            </a:fld>
            <a:endParaRPr lang="de-DE"/>
          </a:p>
        </p:txBody>
      </p:sp>
      <p:sp>
        <p:nvSpPr>
          <p:cNvPr id="5" name="Text Placeholder 4">
            <a:extLst>
              <a:ext uri="{FF2B5EF4-FFF2-40B4-BE49-F238E27FC236}">
                <a16:creationId xmlns:a16="http://schemas.microsoft.com/office/drawing/2014/main" id="{A3C091A5-E897-A447-9E7A-489BCB3FD775}"/>
              </a:ext>
            </a:extLst>
          </p:cNvPr>
          <p:cNvSpPr>
            <a:spLocks noGrp="1"/>
          </p:cNvSpPr>
          <p:nvPr>
            <p:ph type="body" sz="quarter" idx="14"/>
          </p:nvPr>
        </p:nvSpPr>
        <p:spPr/>
        <p:txBody>
          <a:bodyPr/>
          <a:lstStyle/>
          <a:p>
            <a:r>
              <a:rPr lang="en-GB"/>
              <a:t>Reliabilität, d. h. Zuverlässigkeit oder Verlässlichkeit</a:t>
            </a:r>
          </a:p>
          <a:p>
            <a:r>
              <a:rPr lang="en-GB"/>
              <a:t>Validität, d. h. dass sie misst, was sie messen soll</a:t>
            </a:r>
          </a:p>
          <a:p>
            <a:r>
              <a:rPr lang="en-GB"/>
              <a:t>angemessener Geltungsbereich, d. h. dass die Untersuchung über mehr als nur die konkret untersuchten Personen/Situationen Aufschluss gibt.</a:t>
            </a:r>
          </a:p>
          <a:p>
            <a:endParaRPr lang="en-DE"/>
          </a:p>
        </p:txBody>
      </p:sp>
      <p:sp>
        <p:nvSpPr>
          <p:cNvPr id="6" name="Text Placeholder 5">
            <a:extLst>
              <a:ext uri="{FF2B5EF4-FFF2-40B4-BE49-F238E27FC236}">
                <a16:creationId xmlns:a16="http://schemas.microsoft.com/office/drawing/2014/main" id="{28C0FA46-E760-AC40-8F9F-10273D7771DC}"/>
              </a:ext>
            </a:extLst>
          </p:cNvPr>
          <p:cNvSpPr>
            <a:spLocks noGrp="1"/>
          </p:cNvSpPr>
          <p:nvPr>
            <p:ph type="body" sz="quarter" idx="15"/>
          </p:nvPr>
        </p:nvSpPr>
        <p:spPr/>
        <p:txBody>
          <a:bodyPr/>
          <a:lstStyle/>
          <a:p>
            <a:r>
              <a:rPr lang="en-DE"/>
              <a:t>Gütekriterien empirischer Untersuchungen</a:t>
            </a:r>
          </a:p>
        </p:txBody>
      </p:sp>
      <p:pic>
        <p:nvPicPr>
          <p:cNvPr id="3074" name="Picture 2" descr="Daumen hoch">
            <a:extLst>
              <a:ext uri="{FF2B5EF4-FFF2-40B4-BE49-F238E27FC236}">
                <a16:creationId xmlns:a16="http://schemas.microsoft.com/office/drawing/2014/main" id="{2ECC73B4-03F4-1549-99EE-80FC62886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370" y="3016814"/>
            <a:ext cx="1408080" cy="15110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es button">
            <a:extLst>
              <a:ext uri="{FF2B5EF4-FFF2-40B4-BE49-F238E27FC236}">
                <a16:creationId xmlns:a16="http://schemas.microsoft.com/office/drawing/2014/main" id="{BBB61976-696D-6444-9A15-685890D06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046" y="3023858"/>
            <a:ext cx="2145908" cy="179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87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Ergebnis: Hierarchical Clustering</a:t>
            </a:r>
          </a:p>
        </p:txBody>
      </p:sp>
      <p:pic>
        <p:nvPicPr>
          <p:cNvPr id="5" name="Inhaltsplatzhalt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0837" t="2223" r="4718" b="18227"/>
          <a:stretch/>
        </p:blipFill>
        <p:spPr>
          <a:xfrm>
            <a:off x="1922439" y="1223108"/>
            <a:ext cx="5300272" cy="3840777"/>
          </a:xfrm>
        </p:spPr>
      </p:pic>
      <p:sp>
        <p:nvSpPr>
          <p:cNvPr id="4" name="Foliennummernplatzhalter 3"/>
          <p:cNvSpPr>
            <a:spLocks noGrp="1"/>
          </p:cNvSpPr>
          <p:nvPr>
            <p:ph type="sldNum" sz="quarter" idx="12"/>
          </p:nvPr>
        </p:nvSpPr>
        <p:spPr/>
        <p:txBody>
          <a:bodyPr/>
          <a:lstStyle/>
          <a:p>
            <a:fld id="{6C6AE60A-B69C-4790-82F7-3882EDF23186}" type="slidenum">
              <a:rPr lang="de-DE" smtClean="0"/>
              <a:t>40</a:t>
            </a:fld>
            <a:endParaRPr lang="de-DE"/>
          </a:p>
        </p:txBody>
      </p:sp>
    </p:spTree>
    <p:extLst>
      <p:ext uri="{BB962C8B-B14F-4D97-AF65-F5344CB8AC3E}">
        <p14:creationId xmlns:p14="http://schemas.microsoft.com/office/powerpoint/2010/main" val="75746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Fazit</a:t>
            </a:r>
          </a:p>
        </p:txBody>
      </p:sp>
      <p:sp>
        <p:nvSpPr>
          <p:cNvPr id="3" name="Inhaltsplatzhalter 2"/>
          <p:cNvSpPr>
            <a:spLocks noGrp="1"/>
          </p:cNvSpPr>
          <p:nvPr>
            <p:ph idx="1"/>
          </p:nvPr>
        </p:nvSpPr>
        <p:spPr/>
        <p:txBody>
          <a:bodyPr/>
          <a:lstStyle/>
          <a:p>
            <a:r>
              <a:rPr lang="en-US"/>
              <a:t>Hohe Übereinstimmung zwischen "intuitivem" und datenbasiertem Clustering</a:t>
            </a:r>
          </a:p>
          <a:p>
            <a:r>
              <a:rPr lang="en-US"/>
              <a:t>Daher interessante Methode gerade für ältere Sprachstufen, bei der "intuitive" Urteile über die Semantik von Wörtern und Konstruktionen nur sehr bedingt möglich sind.</a:t>
            </a:r>
          </a:p>
        </p:txBody>
      </p:sp>
      <p:sp>
        <p:nvSpPr>
          <p:cNvPr id="4" name="Foliennummernplatzhalter 3"/>
          <p:cNvSpPr>
            <a:spLocks noGrp="1"/>
          </p:cNvSpPr>
          <p:nvPr>
            <p:ph type="sldNum" sz="quarter" idx="12"/>
          </p:nvPr>
        </p:nvSpPr>
        <p:spPr/>
        <p:txBody>
          <a:bodyPr/>
          <a:lstStyle/>
          <a:p>
            <a:fld id="{6C6AE60A-B69C-4790-82F7-3882EDF23186}" type="slidenum">
              <a:rPr lang="de-DE" smtClean="0"/>
              <a:t>41</a:t>
            </a:fld>
            <a:endParaRPr lang="de-DE"/>
          </a:p>
        </p:txBody>
      </p:sp>
    </p:spTree>
    <p:extLst>
      <p:ext uri="{BB962C8B-B14F-4D97-AF65-F5344CB8AC3E}">
        <p14:creationId xmlns:p14="http://schemas.microsoft.com/office/powerpoint/2010/main" val="3738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40F1-6DB2-4E4B-A4A5-48A5F3EF868F}"/>
              </a:ext>
            </a:extLst>
          </p:cNvPr>
          <p:cNvSpPr>
            <a:spLocks noGrp="1"/>
          </p:cNvSpPr>
          <p:nvPr>
            <p:ph type="title"/>
          </p:nvPr>
        </p:nvSpPr>
        <p:spPr/>
        <p:txBody>
          <a:bodyPr/>
          <a:lstStyle/>
          <a:p>
            <a:r>
              <a:rPr lang="en-US"/>
              <a:t>Experimentelle Pragmatik</a:t>
            </a:r>
          </a:p>
        </p:txBody>
      </p:sp>
      <p:sp>
        <p:nvSpPr>
          <p:cNvPr id="3" name="Content Placeholder 2">
            <a:extLst>
              <a:ext uri="{FF2B5EF4-FFF2-40B4-BE49-F238E27FC236}">
                <a16:creationId xmlns:a16="http://schemas.microsoft.com/office/drawing/2014/main" id="{A0D2A30F-06EE-2443-B659-3AA48BF102E6}"/>
              </a:ext>
            </a:extLst>
          </p:cNvPr>
          <p:cNvSpPr>
            <a:spLocks noGrp="1"/>
          </p:cNvSpPr>
          <p:nvPr>
            <p:ph idx="1"/>
          </p:nvPr>
        </p:nvSpPr>
        <p:spPr/>
        <p:txBody>
          <a:bodyPr/>
          <a:lstStyle/>
          <a:p>
            <a:r>
              <a:rPr lang="en-US"/>
              <a:t>Beispiel .....</a:t>
            </a:r>
          </a:p>
        </p:txBody>
      </p:sp>
    </p:spTree>
    <p:extLst>
      <p:ext uri="{BB962C8B-B14F-4D97-AF65-F5344CB8AC3E}">
        <p14:creationId xmlns:p14="http://schemas.microsoft.com/office/powerpoint/2010/main" val="304830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7B22-FE5C-8848-9D64-5B9868465164}"/>
              </a:ext>
            </a:extLst>
          </p:cNvPr>
          <p:cNvSpPr>
            <a:spLocks noGrp="1"/>
          </p:cNvSpPr>
          <p:nvPr>
            <p:ph type="title"/>
          </p:nvPr>
        </p:nvSpPr>
        <p:spPr/>
        <p:txBody>
          <a:bodyPr/>
          <a:lstStyle/>
          <a:p>
            <a:r>
              <a:rPr lang="en-US"/>
              <a:t>Experimentelle Pragmatik</a:t>
            </a:r>
          </a:p>
        </p:txBody>
      </p:sp>
      <p:sp>
        <p:nvSpPr>
          <p:cNvPr id="3" name="Content Placeholder 2">
            <a:extLst>
              <a:ext uri="{FF2B5EF4-FFF2-40B4-BE49-F238E27FC236}">
                <a16:creationId xmlns:a16="http://schemas.microsoft.com/office/drawing/2014/main" id="{7C88949A-42C6-0A4E-ACAF-6A5AD262A4DA}"/>
              </a:ext>
            </a:extLst>
          </p:cNvPr>
          <p:cNvSpPr>
            <a:spLocks noGrp="1"/>
          </p:cNvSpPr>
          <p:nvPr>
            <p:ph idx="1"/>
          </p:nvPr>
        </p:nvSpPr>
        <p:spPr/>
        <p:txBody>
          <a:bodyPr>
            <a:normAutofit/>
          </a:bodyPr>
          <a:lstStyle/>
          <a:p>
            <a:r>
              <a:rPr lang="en-US" sz="2103"/>
              <a:t>Beispiel: "obstacle hypothesis" – Sprecher/in formuliert Bitte so, dass sie auf das größte erwartbare Hindernis eingeht, das Hörer/in möglicherweise davon abhalten könnte, die Bitte zu erfüllen</a:t>
            </a:r>
          </a:p>
          <a:p>
            <a:r>
              <a:rPr lang="en-US" sz="2103"/>
              <a:t>Beispiel: Bestellung "Haben Sie einen Big Mac?" bei McDonald's wäre eher ungewöhnlich, "Hast du einen Stift für mich" scheint hingegen angemessen</a:t>
            </a:r>
          </a:p>
          <a:p>
            <a:r>
              <a:rPr lang="en-US" sz="2103"/>
              <a:t>in den meisten Fällen verwenden TN tatsächlich die erwartete "angemessene" Variante (Gibbs 2004)</a:t>
            </a:r>
          </a:p>
        </p:txBody>
      </p:sp>
    </p:spTree>
    <p:extLst>
      <p:ext uri="{BB962C8B-B14F-4D97-AF65-F5344CB8AC3E}">
        <p14:creationId xmlns:p14="http://schemas.microsoft.com/office/powerpoint/2010/main" val="29448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9806-92D9-3949-A4A1-5B54A94F33AE}"/>
              </a:ext>
            </a:extLst>
          </p:cNvPr>
          <p:cNvSpPr>
            <a:spLocks noGrp="1"/>
          </p:cNvSpPr>
          <p:nvPr>
            <p:ph type="title"/>
          </p:nvPr>
        </p:nvSpPr>
        <p:spPr/>
        <p:txBody>
          <a:bodyPr/>
          <a:lstStyle/>
          <a:p>
            <a:r>
              <a:rPr lang="en-US"/>
              <a:t>Experimentelle Semantik</a:t>
            </a:r>
          </a:p>
        </p:txBody>
      </p:sp>
      <p:sp>
        <p:nvSpPr>
          <p:cNvPr id="3" name="Content Placeholder 2">
            <a:extLst>
              <a:ext uri="{FF2B5EF4-FFF2-40B4-BE49-F238E27FC236}">
                <a16:creationId xmlns:a16="http://schemas.microsoft.com/office/drawing/2014/main" id="{E1EA3071-C7C0-7D45-97D5-56779B28CC8F}"/>
              </a:ext>
            </a:extLst>
          </p:cNvPr>
          <p:cNvSpPr>
            <a:spLocks noGrp="1"/>
          </p:cNvSpPr>
          <p:nvPr>
            <p:ph idx="1"/>
          </p:nvPr>
        </p:nvSpPr>
        <p:spPr/>
        <p:txBody>
          <a:bodyPr/>
          <a:lstStyle/>
          <a:p>
            <a:r>
              <a:rPr lang="en-US"/>
              <a:t>verankert in der Kognitiven Linguistik</a:t>
            </a:r>
          </a:p>
          <a:p>
            <a:r>
              <a:rPr lang="en-US"/>
              <a:t>Hypothese: Bedeutung = Konzeptualisierung</a:t>
            </a:r>
          </a:p>
          <a:p>
            <a:r>
              <a:rPr lang="en-US"/>
              <a:t>(gegen Language-of-Thought-Theorie)</a:t>
            </a:r>
          </a:p>
          <a:p>
            <a:r>
              <a:rPr lang="en-US"/>
              <a:t>daher Erwartung: Sprache hat Effekt auf Kognition, der sich in nicht-sprachlichem Handeln niederschlägt</a:t>
            </a:r>
          </a:p>
          <a:p>
            <a:endParaRPr lang="en-US"/>
          </a:p>
        </p:txBody>
      </p:sp>
    </p:spTree>
    <p:extLst>
      <p:ext uri="{BB962C8B-B14F-4D97-AF65-F5344CB8AC3E}">
        <p14:creationId xmlns:p14="http://schemas.microsoft.com/office/powerpoint/2010/main" val="13196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4798-4028-C34E-BEBA-3DD26E03BDB5}"/>
              </a:ext>
            </a:extLst>
          </p:cNvPr>
          <p:cNvSpPr>
            <a:spLocks noGrp="1"/>
          </p:cNvSpPr>
          <p:nvPr>
            <p:ph type="title"/>
          </p:nvPr>
        </p:nvSpPr>
        <p:spPr/>
        <p:txBody>
          <a:bodyPr/>
          <a:lstStyle/>
          <a:p>
            <a:r>
              <a:rPr lang="en-DE"/>
              <a:t>Experimentelle Semantik</a:t>
            </a:r>
          </a:p>
        </p:txBody>
      </p:sp>
      <p:sp>
        <p:nvSpPr>
          <p:cNvPr id="3" name="Footer Placeholder 2">
            <a:extLst>
              <a:ext uri="{FF2B5EF4-FFF2-40B4-BE49-F238E27FC236}">
                <a16:creationId xmlns:a16="http://schemas.microsoft.com/office/drawing/2014/main" id="{A389D730-D138-594C-BABC-DE3E18505C80}"/>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0A7D8E14-7B2A-5F45-A8DE-A7BC5A6F4FC4}"/>
              </a:ext>
            </a:extLst>
          </p:cNvPr>
          <p:cNvSpPr>
            <a:spLocks noGrp="1"/>
          </p:cNvSpPr>
          <p:nvPr>
            <p:ph type="sldNum" sz="quarter" idx="12"/>
          </p:nvPr>
        </p:nvSpPr>
        <p:spPr/>
        <p:txBody>
          <a:bodyPr/>
          <a:lstStyle/>
          <a:p>
            <a:fld id="{9D195BCC-3514-4B1B-9C18-24F3D67EC549}" type="slidenum">
              <a:rPr lang="de-DE" smtClean="0"/>
              <a:t>45</a:t>
            </a:fld>
            <a:endParaRPr lang="de-DE"/>
          </a:p>
        </p:txBody>
      </p:sp>
      <p:sp>
        <p:nvSpPr>
          <p:cNvPr id="7" name="Ellipse 3">
            <a:extLst>
              <a:ext uri="{FF2B5EF4-FFF2-40B4-BE49-F238E27FC236}">
                <a16:creationId xmlns:a16="http://schemas.microsoft.com/office/drawing/2014/main" id="{83A52D2A-9B7B-E541-968C-7C03D189801F}"/>
              </a:ext>
            </a:extLst>
          </p:cNvPr>
          <p:cNvSpPr/>
          <p:nvPr/>
        </p:nvSpPr>
        <p:spPr>
          <a:xfrm>
            <a:off x="1454379" y="1062757"/>
            <a:ext cx="3610744" cy="3384376"/>
          </a:xfrm>
          <a:prstGeom prst="ellipse">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Kognitive Linguistik</a:t>
            </a:r>
          </a:p>
        </p:txBody>
      </p:sp>
      <p:sp>
        <p:nvSpPr>
          <p:cNvPr id="8" name="Textfeld 5">
            <a:extLst>
              <a:ext uri="{FF2B5EF4-FFF2-40B4-BE49-F238E27FC236}">
                <a16:creationId xmlns:a16="http://schemas.microsoft.com/office/drawing/2014/main" id="{C46797C4-7FDA-DC40-B5C3-39A8254B3DDC}"/>
              </a:ext>
            </a:extLst>
          </p:cNvPr>
          <p:cNvSpPr txBox="1"/>
          <p:nvPr/>
        </p:nvSpPr>
        <p:spPr>
          <a:xfrm>
            <a:off x="1392715" y="4653865"/>
            <a:ext cx="3610744" cy="300210"/>
          </a:xfrm>
          <a:prstGeom prst="rect">
            <a:avLst/>
          </a:prstGeom>
          <a:noFill/>
        </p:spPr>
        <p:txBody>
          <a:bodyPr wrap="square" rtlCol="0">
            <a:spAutoFit/>
          </a:bodyPr>
          <a:lstStyle/>
          <a:p>
            <a:pPr algn="ctr"/>
            <a:r>
              <a:rPr lang="en-US"/>
              <a:t>THEORIE</a:t>
            </a:r>
          </a:p>
        </p:txBody>
      </p:sp>
      <p:sp>
        <p:nvSpPr>
          <p:cNvPr id="10" name="Rechteck 7">
            <a:extLst>
              <a:ext uri="{FF2B5EF4-FFF2-40B4-BE49-F238E27FC236}">
                <a16:creationId xmlns:a16="http://schemas.microsoft.com/office/drawing/2014/main" id="{8648811C-3661-D543-A685-15D34354911F}"/>
              </a:ext>
            </a:extLst>
          </p:cNvPr>
          <p:cNvSpPr/>
          <p:nvPr/>
        </p:nvSpPr>
        <p:spPr>
          <a:xfrm>
            <a:off x="5569179" y="1351664"/>
            <a:ext cx="2232248" cy="79121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Hypothese(n)</a:t>
            </a:r>
          </a:p>
        </p:txBody>
      </p:sp>
      <p:cxnSp>
        <p:nvCxnSpPr>
          <p:cNvPr id="11" name="Gerade Verbindung mit Pfeil 8">
            <a:extLst>
              <a:ext uri="{FF2B5EF4-FFF2-40B4-BE49-F238E27FC236}">
                <a16:creationId xmlns:a16="http://schemas.microsoft.com/office/drawing/2014/main" id="{6B8FA73D-A9F8-864F-8B79-B93EA1CF590B}"/>
              </a:ext>
            </a:extLst>
          </p:cNvPr>
          <p:cNvCxnSpPr>
            <a:stCxn id="14" idx="2"/>
          </p:cNvCxnSpPr>
          <p:nvPr/>
        </p:nvCxnSpPr>
        <p:spPr>
          <a:xfrm flipH="1">
            <a:off x="6649299" y="2142877"/>
            <a:ext cx="0" cy="72008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Ellipse 13">
            <a:extLst>
              <a:ext uri="{FF2B5EF4-FFF2-40B4-BE49-F238E27FC236}">
                <a16:creationId xmlns:a16="http://schemas.microsoft.com/office/drawing/2014/main" id="{93E2E5E6-B8C4-ED40-A9A4-BD8923675894}"/>
              </a:ext>
            </a:extLst>
          </p:cNvPr>
          <p:cNvSpPr/>
          <p:nvPr/>
        </p:nvSpPr>
        <p:spPr>
          <a:xfrm>
            <a:off x="5389159" y="2958025"/>
            <a:ext cx="252028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Experiment</a:t>
            </a:r>
          </a:p>
        </p:txBody>
      </p:sp>
      <p:sp>
        <p:nvSpPr>
          <p:cNvPr id="13" name="Textfeld 10">
            <a:extLst>
              <a:ext uri="{FF2B5EF4-FFF2-40B4-BE49-F238E27FC236}">
                <a16:creationId xmlns:a16="http://schemas.microsoft.com/office/drawing/2014/main" id="{793A4060-E99E-8845-AD02-1B937C48EA78}"/>
              </a:ext>
            </a:extLst>
          </p:cNvPr>
          <p:cNvSpPr txBox="1"/>
          <p:nvPr/>
        </p:nvSpPr>
        <p:spPr>
          <a:xfrm>
            <a:off x="4843927" y="4628395"/>
            <a:ext cx="3610744" cy="300210"/>
          </a:xfrm>
          <a:prstGeom prst="rect">
            <a:avLst/>
          </a:prstGeom>
          <a:noFill/>
        </p:spPr>
        <p:txBody>
          <a:bodyPr wrap="square" rtlCol="0">
            <a:spAutoFit/>
          </a:bodyPr>
          <a:lstStyle/>
          <a:p>
            <a:pPr algn="ctr"/>
            <a:r>
              <a:rPr lang="en-US"/>
              <a:t>METHODE</a:t>
            </a:r>
          </a:p>
        </p:txBody>
      </p:sp>
      <p:sp>
        <p:nvSpPr>
          <p:cNvPr id="14" name="Freihandform 11">
            <a:extLst>
              <a:ext uri="{FF2B5EF4-FFF2-40B4-BE49-F238E27FC236}">
                <a16:creationId xmlns:a16="http://schemas.microsoft.com/office/drawing/2014/main" id="{8C9BBC40-869E-3345-8358-48DDB650C237}"/>
              </a:ext>
            </a:extLst>
          </p:cNvPr>
          <p:cNvSpPr/>
          <p:nvPr/>
        </p:nvSpPr>
        <p:spPr>
          <a:xfrm flipV="1">
            <a:off x="4273035" y="3924188"/>
            <a:ext cx="2820924" cy="545130"/>
          </a:xfrm>
          <a:custGeom>
            <a:avLst/>
            <a:gdLst>
              <a:gd name="connsiteX0" fmla="*/ 0 w 2634018"/>
              <a:gd name="connsiteY0" fmla="*/ 332230 h 550594"/>
              <a:gd name="connsiteX1" fmla="*/ 1378424 w 2634018"/>
              <a:gd name="connsiteY1" fmla="*/ 4684 h 550594"/>
              <a:gd name="connsiteX2" fmla="*/ 2634018 w 2634018"/>
              <a:gd name="connsiteY2" fmla="*/ 550594 h 550594"/>
            </a:gdLst>
            <a:ahLst/>
            <a:cxnLst>
              <a:cxn ang="0">
                <a:pos x="connsiteX0" y="connsiteY0"/>
              </a:cxn>
              <a:cxn ang="0">
                <a:pos x="connsiteX1" y="connsiteY1"/>
              </a:cxn>
              <a:cxn ang="0">
                <a:pos x="connsiteX2" y="connsiteY2"/>
              </a:cxn>
            </a:cxnLst>
            <a:rect l="l" t="t" r="r" b="b"/>
            <a:pathLst>
              <a:path w="2634018" h="550594">
                <a:moveTo>
                  <a:pt x="0" y="332230"/>
                </a:moveTo>
                <a:cubicBezTo>
                  <a:pt x="469710" y="150260"/>
                  <a:pt x="939421" y="-31710"/>
                  <a:pt x="1378424" y="4684"/>
                </a:cubicBezTo>
                <a:cubicBezTo>
                  <a:pt x="1817427" y="41078"/>
                  <a:pt x="2225722" y="295836"/>
                  <a:pt x="2634018" y="550594"/>
                </a:cubicBezTo>
              </a:path>
            </a:pathLst>
          </a:custGeom>
          <a:noFill/>
          <a:ln>
            <a:prstDash val="sysDash"/>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ihandform 6">
            <a:extLst>
              <a:ext uri="{FF2B5EF4-FFF2-40B4-BE49-F238E27FC236}">
                <a16:creationId xmlns:a16="http://schemas.microsoft.com/office/drawing/2014/main" id="{BDFA3A0A-DCBA-1D45-84C9-77F702321AD5}"/>
              </a:ext>
            </a:extLst>
          </p:cNvPr>
          <p:cNvSpPr/>
          <p:nvPr/>
        </p:nvSpPr>
        <p:spPr>
          <a:xfrm>
            <a:off x="3978697" y="836953"/>
            <a:ext cx="2820924" cy="550594"/>
          </a:xfrm>
          <a:custGeom>
            <a:avLst/>
            <a:gdLst>
              <a:gd name="connsiteX0" fmla="*/ 0 w 2634018"/>
              <a:gd name="connsiteY0" fmla="*/ 332230 h 550594"/>
              <a:gd name="connsiteX1" fmla="*/ 1378424 w 2634018"/>
              <a:gd name="connsiteY1" fmla="*/ 4684 h 550594"/>
              <a:gd name="connsiteX2" fmla="*/ 2634018 w 2634018"/>
              <a:gd name="connsiteY2" fmla="*/ 550594 h 550594"/>
            </a:gdLst>
            <a:ahLst/>
            <a:cxnLst>
              <a:cxn ang="0">
                <a:pos x="connsiteX0" y="connsiteY0"/>
              </a:cxn>
              <a:cxn ang="0">
                <a:pos x="connsiteX1" y="connsiteY1"/>
              </a:cxn>
              <a:cxn ang="0">
                <a:pos x="connsiteX2" y="connsiteY2"/>
              </a:cxn>
            </a:cxnLst>
            <a:rect l="l" t="t" r="r" b="b"/>
            <a:pathLst>
              <a:path w="2634018" h="550594">
                <a:moveTo>
                  <a:pt x="0" y="332230"/>
                </a:moveTo>
                <a:cubicBezTo>
                  <a:pt x="469710" y="150260"/>
                  <a:pt x="939421" y="-31710"/>
                  <a:pt x="1378424" y="4684"/>
                </a:cubicBezTo>
                <a:cubicBezTo>
                  <a:pt x="1817427" y="41078"/>
                  <a:pt x="2225722" y="295836"/>
                  <a:pt x="2634018" y="550594"/>
                </a:cubicBezTo>
              </a:path>
            </a:pathLst>
          </a:custGeom>
          <a:noFill/>
          <a:ln>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10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18DD-E275-F441-9D85-9623895917EB}"/>
              </a:ext>
            </a:extLst>
          </p:cNvPr>
          <p:cNvSpPr>
            <a:spLocks noGrp="1"/>
          </p:cNvSpPr>
          <p:nvPr>
            <p:ph type="title"/>
          </p:nvPr>
        </p:nvSpPr>
        <p:spPr/>
        <p:txBody>
          <a:bodyPr/>
          <a:lstStyle/>
          <a:p>
            <a:r>
              <a:rPr lang="en-DE"/>
              <a:t>Experimentelle Semantik</a:t>
            </a:r>
          </a:p>
        </p:txBody>
      </p:sp>
      <p:sp>
        <p:nvSpPr>
          <p:cNvPr id="3" name="Footer Placeholder 2">
            <a:extLst>
              <a:ext uri="{FF2B5EF4-FFF2-40B4-BE49-F238E27FC236}">
                <a16:creationId xmlns:a16="http://schemas.microsoft.com/office/drawing/2014/main" id="{67924E42-7865-2540-9376-7C96EE50BCB6}"/>
              </a:ext>
            </a:extLst>
          </p:cNvPr>
          <p:cNvSpPr>
            <a:spLocks noGrp="1"/>
          </p:cNvSpPr>
          <p:nvPr>
            <p:ph type="ftr" sz="quarter" idx="11"/>
          </p:nvPr>
        </p:nvSpPr>
        <p:spPr/>
        <p:txBody>
          <a:bodyPr/>
          <a:lstStyle/>
          <a:p>
            <a:r>
              <a:rPr lang="de-DE"/>
              <a:t>(Glenberg &amp; Kaschak 2002)</a:t>
            </a:r>
          </a:p>
        </p:txBody>
      </p:sp>
      <p:sp>
        <p:nvSpPr>
          <p:cNvPr id="4" name="Slide Number Placeholder 3">
            <a:extLst>
              <a:ext uri="{FF2B5EF4-FFF2-40B4-BE49-F238E27FC236}">
                <a16:creationId xmlns:a16="http://schemas.microsoft.com/office/drawing/2014/main" id="{20F0BEFC-F90C-A64D-9281-414C3C45AB96}"/>
              </a:ext>
            </a:extLst>
          </p:cNvPr>
          <p:cNvSpPr>
            <a:spLocks noGrp="1"/>
          </p:cNvSpPr>
          <p:nvPr>
            <p:ph type="sldNum" sz="quarter" idx="12"/>
          </p:nvPr>
        </p:nvSpPr>
        <p:spPr/>
        <p:txBody>
          <a:bodyPr/>
          <a:lstStyle/>
          <a:p>
            <a:fld id="{9D195BCC-3514-4B1B-9C18-24F3D67EC549}" type="slidenum">
              <a:rPr lang="de-DE" smtClean="0"/>
              <a:t>46</a:t>
            </a:fld>
            <a:endParaRPr lang="de-DE"/>
          </a:p>
        </p:txBody>
      </p:sp>
      <p:sp>
        <p:nvSpPr>
          <p:cNvPr id="5" name="Text Placeholder 4">
            <a:extLst>
              <a:ext uri="{FF2B5EF4-FFF2-40B4-BE49-F238E27FC236}">
                <a16:creationId xmlns:a16="http://schemas.microsoft.com/office/drawing/2014/main" id="{B6AA36AE-3BA3-7248-905B-32F46BC2B86F}"/>
              </a:ext>
            </a:extLst>
          </p:cNvPr>
          <p:cNvSpPr>
            <a:spLocks noGrp="1"/>
          </p:cNvSpPr>
          <p:nvPr>
            <p:ph type="body" sz="quarter" idx="14"/>
          </p:nvPr>
        </p:nvSpPr>
        <p:spPr/>
        <p:txBody>
          <a:bodyPr/>
          <a:lstStyle/>
          <a:p>
            <a:r>
              <a:rPr lang="en-DE" i="1"/>
              <a:t>Melissa is grabbing the doorknob.</a:t>
            </a:r>
          </a:p>
          <a:p>
            <a:r>
              <a:rPr lang="en-DE" i="1"/>
              <a:t>Roy is grabbing his ear.</a:t>
            </a:r>
          </a:p>
        </p:txBody>
      </p:sp>
      <p:sp>
        <p:nvSpPr>
          <p:cNvPr id="6" name="Text Placeholder 5">
            <a:extLst>
              <a:ext uri="{FF2B5EF4-FFF2-40B4-BE49-F238E27FC236}">
                <a16:creationId xmlns:a16="http://schemas.microsoft.com/office/drawing/2014/main" id="{85C59785-F42A-E141-9016-19D7C4AC64BD}"/>
              </a:ext>
            </a:extLst>
          </p:cNvPr>
          <p:cNvSpPr>
            <a:spLocks noGrp="1"/>
          </p:cNvSpPr>
          <p:nvPr>
            <p:ph type="body" sz="quarter" idx="15"/>
          </p:nvPr>
        </p:nvSpPr>
        <p:spPr/>
        <p:txBody>
          <a:bodyPr/>
          <a:lstStyle/>
          <a:p>
            <a:r>
              <a:rPr lang="en-DE"/>
              <a:t>Action-sentence compatibility task</a:t>
            </a:r>
          </a:p>
        </p:txBody>
      </p:sp>
      <p:cxnSp>
        <p:nvCxnSpPr>
          <p:cNvPr id="8" name="Gerade Verbindung mit Pfeil 4">
            <a:extLst>
              <a:ext uri="{FF2B5EF4-FFF2-40B4-BE49-F238E27FC236}">
                <a16:creationId xmlns:a16="http://schemas.microsoft.com/office/drawing/2014/main" id="{37127FC2-7A86-4646-AFAF-49A2F36F813D}"/>
              </a:ext>
            </a:extLst>
          </p:cNvPr>
          <p:cNvCxnSpPr/>
          <p:nvPr/>
        </p:nvCxnSpPr>
        <p:spPr>
          <a:xfrm>
            <a:off x="4788024" y="1782837"/>
            <a:ext cx="1008112" cy="0"/>
          </a:xfrm>
          <a:prstGeom prst="straightConnector1">
            <a:avLst/>
          </a:prstGeom>
          <a:ln w="571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9" name="Gerade Verbindung mit Pfeil 5">
            <a:extLst>
              <a:ext uri="{FF2B5EF4-FFF2-40B4-BE49-F238E27FC236}">
                <a16:creationId xmlns:a16="http://schemas.microsoft.com/office/drawing/2014/main" id="{6F1F3F1C-2226-DA45-BE3F-010E29EC73D8}"/>
              </a:ext>
            </a:extLst>
          </p:cNvPr>
          <p:cNvCxnSpPr/>
          <p:nvPr/>
        </p:nvCxnSpPr>
        <p:spPr>
          <a:xfrm flipH="1">
            <a:off x="4771112" y="2142877"/>
            <a:ext cx="917754" cy="0"/>
          </a:xfrm>
          <a:prstGeom prst="straightConnector1">
            <a:avLst/>
          </a:prstGeom>
          <a:ln w="5715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10" name="Rechteck 6">
            <a:extLst>
              <a:ext uri="{FF2B5EF4-FFF2-40B4-BE49-F238E27FC236}">
                <a16:creationId xmlns:a16="http://schemas.microsoft.com/office/drawing/2014/main" id="{4D9A6201-36DA-D740-8ABF-4726E057C266}"/>
              </a:ext>
            </a:extLst>
          </p:cNvPr>
          <p:cNvSpPr/>
          <p:nvPr/>
        </p:nvSpPr>
        <p:spPr>
          <a:xfrm>
            <a:off x="5229989" y="2790949"/>
            <a:ext cx="706582" cy="62345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NO</a:t>
            </a:r>
          </a:p>
        </p:txBody>
      </p:sp>
      <p:sp>
        <p:nvSpPr>
          <p:cNvPr id="11" name="Rechteck 7">
            <a:extLst>
              <a:ext uri="{FF2B5EF4-FFF2-40B4-BE49-F238E27FC236}">
                <a16:creationId xmlns:a16="http://schemas.microsoft.com/office/drawing/2014/main" id="{C9D7079B-C0E7-3542-9D2C-2BF80ADA2B9E}"/>
              </a:ext>
            </a:extLst>
          </p:cNvPr>
          <p:cNvSpPr/>
          <p:nvPr/>
        </p:nvSpPr>
        <p:spPr>
          <a:xfrm>
            <a:off x="5229989" y="4252052"/>
            <a:ext cx="706582" cy="623454"/>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YES</a:t>
            </a:r>
          </a:p>
        </p:txBody>
      </p:sp>
      <p:sp>
        <p:nvSpPr>
          <p:cNvPr id="13" name="Rechteck 10">
            <a:extLst>
              <a:ext uri="{FF2B5EF4-FFF2-40B4-BE49-F238E27FC236}">
                <a16:creationId xmlns:a16="http://schemas.microsoft.com/office/drawing/2014/main" id="{0308573A-4805-134A-B22C-7C5CAEBB987C}"/>
              </a:ext>
            </a:extLst>
          </p:cNvPr>
          <p:cNvSpPr/>
          <p:nvPr/>
        </p:nvSpPr>
        <p:spPr>
          <a:xfrm>
            <a:off x="5229989" y="3507630"/>
            <a:ext cx="706582" cy="6234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Gerade Verbindung mit Pfeil 11">
            <a:extLst>
              <a:ext uri="{FF2B5EF4-FFF2-40B4-BE49-F238E27FC236}">
                <a16:creationId xmlns:a16="http://schemas.microsoft.com/office/drawing/2014/main" id="{391451C5-8969-184C-8E6C-02AC91E5FD89}"/>
              </a:ext>
            </a:extLst>
          </p:cNvPr>
          <p:cNvCxnSpPr/>
          <p:nvPr/>
        </p:nvCxnSpPr>
        <p:spPr>
          <a:xfrm flipH="1" flipV="1">
            <a:off x="6188042" y="2940090"/>
            <a:ext cx="4695" cy="879267"/>
          </a:xfrm>
          <a:prstGeom prst="straightConnector1">
            <a:avLst/>
          </a:prstGeom>
          <a:ln w="571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5" name="Gerade Verbindung mit Pfeil 14">
            <a:extLst>
              <a:ext uri="{FF2B5EF4-FFF2-40B4-BE49-F238E27FC236}">
                <a16:creationId xmlns:a16="http://schemas.microsoft.com/office/drawing/2014/main" id="{7DFEED80-9E22-4346-93DD-C93307BC030B}"/>
              </a:ext>
            </a:extLst>
          </p:cNvPr>
          <p:cNvCxnSpPr/>
          <p:nvPr/>
        </p:nvCxnSpPr>
        <p:spPr>
          <a:xfrm>
            <a:off x="6444208" y="3766248"/>
            <a:ext cx="0" cy="896909"/>
          </a:xfrm>
          <a:prstGeom prst="straightConnector1">
            <a:avLst/>
          </a:prstGeom>
          <a:ln w="57150">
            <a:solidFill>
              <a:srgbClr val="C00000"/>
            </a:solidFill>
            <a:tailEnd type="arrow"/>
          </a:ln>
        </p:spPr>
        <p:style>
          <a:lnRef idx="1">
            <a:schemeClr val="accent2"/>
          </a:lnRef>
          <a:fillRef idx="0">
            <a:schemeClr val="accent2"/>
          </a:fillRef>
          <a:effectRef idx="0">
            <a:schemeClr val="accent2"/>
          </a:effectRef>
          <a:fontRef idx="minor">
            <a:schemeClr val="tx1"/>
          </a:fontRef>
        </p:style>
      </p:cxnSp>
      <p:pic>
        <p:nvPicPr>
          <p:cNvPr id="8194" name="Picture 2" descr="Finger">
            <a:extLst>
              <a:ext uri="{FF2B5EF4-FFF2-40B4-BE49-F238E27FC236}">
                <a16:creationId xmlns:a16="http://schemas.microsoft.com/office/drawing/2014/main" id="{8F3241F2-EBBC-8E4B-BE80-8AAA587F9E15}"/>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786640" y="3635694"/>
            <a:ext cx="2275494" cy="103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3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18DD-E275-F441-9D85-9623895917EB}"/>
              </a:ext>
            </a:extLst>
          </p:cNvPr>
          <p:cNvSpPr>
            <a:spLocks noGrp="1"/>
          </p:cNvSpPr>
          <p:nvPr>
            <p:ph type="title"/>
          </p:nvPr>
        </p:nvSpPr>
        <p:spPr/>
        <p:txBody>
          <a:bodyPr/>
          <a:lstStyle/>
          <a:p>
            <a:r>
              <a:rPr lang="en-DE"/>
              <a:t>Experimentelle Semantik</a:t>
            </a:r>
          </a:p>
        </p:txBody>
      </p:sp>
      <p:sp>
        <p:nvSpPr>
          <p:cNvPr id="4" name="Slide Number Placeholder 3">
            <a:extLst>
              <a:ext uri="{FF2B5EF4-FFF2-40B4-BE49-F238E27FC236}">
                <a16:creationId xmlns:a16="http://schemas.microsoft.com/office/drawing/2014/main" id="{20F0BEFC-F90C-A64D-9281-414C3C45AB96}"/>
              </a:ext>
            </a:extLst>
          </p:cNvPr>
          <p:cNvSpPr>
            <a:spLocks noGrp="1"/>
          </p:cNvSpPr>
          <p:nvPr>
            <p:ph type="sldNum" sz="quarter" idx="12"/>
          </p:nvPr>
        </p:nvSpPr>
        <p:spPr/>
        <p:txBody>
          <a:bodyPr/>
          <a:lstStyle/>
          <a:p>
            <a:fld id="{9D195BCC-3514-4B1B-9C18-24F3D67EC549}" type="slidenum">
              <a:rPr lang="de-DE" smtClean="0"/>
              <a:t>47</a:t>
            </a:fld>
            <a:endParaRPr lang="de-DE"/>
          </a:p>
        </p:txBody>
      </p:sp>
      <p:sp>
        <p:nvSpPr>
          <p:cNvPr id="5" name="Text Placeholder 4">
            <a:extLst>
              <a:ext uri="{FF2B5EF4-FFF2-40B4-BE49-F238E27FC236}">
                <a16:creationId xmlns:a16="http://schemas.microsoft.com/office/drawing/2014/main" id="{B6AA36AE-3BA3-7248-905B-32F46BC2B86F}"/>
              </a:ext>
            </a:extLst>
          </p:cNvPr>
          <p:cNvSpPr>
            <a:spLocks noGrp="1"/>
          </p:cNvSpPr>
          <p:nvPr>
            <p:ph type="body" sz="quarter" idx="14"/>
          </p:nvPr>
        </p:nvSpPr>
        <p:spPr>
          <a:xfrm>
            <a:off x="521550" y="1545752"/>
            <a:ext cx="5922658" cy="3311525"/>
          </a:xfrm>
        </p:spPr>
        <p:txBody>
          <a:bodyPr/>
          <a:lstStyle/>
          <a:p>
            <a:r>
              <a:rPr lang="en-DE"/>
              <a:t>Glenberg &amp; Kaschak (2002): signifikant längere Reaktionszeiten, wenn Bewegung mit der vom Satz implizierten Bewegung inkompatibel ist</a:t>
            </a:r>
          </a:p>
          <a:p>
            <a:r>
              <a:rPr lang="en-DE"/>
              <a:t>Bergen &amp; Wheeler (2010) kommen zum gleichen Ergebnis, jedoch nur, wenn die Stimuli-Sätze (wie bei Glenberg &amp; Kaschak) in der Progressivform mit </a:t>
            </a:r>
            <a:r>
              <a:rPr lang="en-DE" i="1"/>
              <a:t>-ing </a:t>
            </a:r>
            <a:r>
              <a:rPr lang="en-DE"/>
              <a:t>formuliert sind</a:t>
            </a:r>
          </a:p>
          <a:p>
            <a:endParaRPr lang="en-DE"/>
          </a:p>
          <a:p>
            <a:pPr lvl="1"/>
            <a:r>
              <a:rPr lang="en-DE" i="1"/>
              <a:t>Melissa is grabbing the doornknob </a:t>
            </a:r>
            <a:r>
              <a:rPr lang="en-DE"/>
              <a:t> (ASC-Effekt)</a:t>
            </a:r>
            <a:r>
              <a:rPr lang="en-DE" i="1"/>
              <a:t> </a:t>
            </a:r>
            <a:r>
              <a:rPr lang="en-DE"/>
              <a:t>vs.</a:t>
            </a:r>
          </a:p>
          <a:p>
            <a:pPr lvl="1"/>
            <a:r>
              <a:rPr lang="en-DE" i="1"/>
              <a:t>Melissa grabs the doorknob </a:t>
            </a:r>
            <a:r>
              <a:rPr lang="en-DE"/>
              <a:t>(</a:t>
            </a:r>
            <a:r>
              <a:rPr lang="en-DE" u="sng"/>
              <a:t>kein</a:t>
            </a:r>
            <a:r>
              <a:rPr lang="en-DE"/>
              <a:t> ASC-Effekt)</a:t>
            </a:r>
            <a:endParaRPr lang="en-DE" i="1"/>
          </a:p>
        </p:txBody>
      </p:sp>
      <p:sp>
        <p:nvSpPr>
          <p:cNvPr id="6" name="Text Placeholder 5">
            <a:extLst>
              <a:ext uri="{FF2B5EF4-FFF2-40B4-BE49-F238E27FC236}">
                <a16:creationId xmlns:a16="http://schemas.microsoft.com/office/drawing/2014/main" id="{85C59785-F42A-E141-9016-19D7C4AC64BD}"/>
              </a:ext>
            </a:extLst>
          </p:cNvPr>
          <p:cNvSpPr>
            <a:spLocks noGrp="1"/>
          </p:cNvSpPr>
          <p:nvPr>
            <p:ph type="body" sz="quarter" idx="15"/>
          </p:nvPr>
        </p:nvSpPr>
        <p:spPr/>
        <p:txBody>
          <a:bodyPr/>
          <a:lstStyle/>
          <a:p>
            <a:r>
              <a:rPr lang="en-DE"/>
              <a:t>Action-sentence compatibility effect</a:t>
            </a:r>
          </a:p>
        </p:txBody>
      </p:sp>
      <p:pic>
        <p:nvPicPr>
          <p:cNvPr id="12290" name="Picture 2" descr="Hand an Türklinke">
            <a:extLst>
              <a:ext uri="{FF2B5EF4-FFF2-40B4-BE49-F238E27FC236}">
                <a16:creationId xmlns:a16="http://schemas.microsoft.com/office/drawing/2014/main" id="{EC29402D-418A-2747-9C35-F0BC6CE28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314" y="1062757"/>
            <a:ext cx="2168686" cy="162664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greifende Hand">
            <a:extLst>
              <a:ext uri="{FF2B5EF4-FFF2-40B4-BE49-F238E27FC236}">
                <a16:creationId xmlns:a16="http://schemas.microsoft.com/office/drawing/2014/main" id="{0E42C1DC-C151-C547-8F30-256BAFF9ED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68" t="15440" r="36195" b="20887"/>
          <a:stretch/>
        </p:blipFill>
        <p:spPr bwMode="auto">
          <a:xfrm>
            <a:off x="6982428" y="2728314"/>
            <a:ext cx="2168686" cy="21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30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ABF6-39DC-1D49-AEAA-E6163A2E2EA0}"/>
              </a:ext>
            </a:extLst>
          </p:cNvPr>
          <p:cNvSpPr>
            <a:spLocks noGrp="1"/>
          </p:cNvSpPr>
          <p:nvPr>
            <p:ph type="title"/>
          </p:nvPr>
        </p:nvSpPr>
        <p:spPr/>
        <p:txBody>
          <a:bodyPr/>
          <a:lstStyle/>
          <a:p>
            <a:r>
              <a:rPr lang="en-DE"/>
              <a:t>Experimentelle Semantik</a:t>
            </a:r>
          </a:p>
        </p:txBody>
      </p:sp>
      <p:sp>
        <p:nvSpPr>
          <p:cNvPr id="3" name="Content Placeholder 2">
            <a:extLst>
              <a:ext uri="{FF2B5EF4-FFF2-40B4-BE49-F238E27FC236}">
                <a16:creationId xmlns:a16="http://schemas.microsoft.com/office/drawing/2014/main" id="{E0B86CF7-2B13-0845-A62E-557A6B530F49}"/>
              </a:ext>
            </a:extLst>
          </p:cNvPr>
          <p:cNvSpPr>
            <a:spLocks noGrp="1"/>
          </p:cNvSpPr>
          <p:nvPr>
            <p:ph idx="1"/>
          </p:nvPr>
        </p:nvSpPr>
        <p:spPr>
          <a:xfrm>
            <a:off x="521550" y="1278781"/>
            <a:ext cx="5850650" cy="2592686"/>
          </a:xfrm>
        </p:spPr>
        <p:txBody>
          <a:bodyPr/>
          <a:lstStyle/>
          <a:p>
            <a:r>
              <a:rPr lang="en-DE"/>
              <a:t>ABER: Replikationsversuch des Action-Sentence-Compatibility effects in 18 (!) Fällen gescheitert</a:t>
            </a:r>
          </a:p>
          <a:p>
            <a:r>
              <a:rPr lang="en-DE"/>
              <a:t>Rückschlag für Embodiment-Hypothese – aber: Evidenz für Rolle des sensorimotorischen Systems kommt aus unterschiedlichen Quellen (u.a. auch neurolinguist. Studien!)</a:t>
            </a:r>
          </a:p>
        </p:txBody>
      </p:sp>
      <p:sp>
        <p:nvSpPr>
          <p:cNvPr id="4" name="Footer Placeholder 3">
            <a:extLst>
              <a:ext uri="{FF2B5EF4-FFF2-40B4-BE49-F238E27FC236}">
                <a16:creationId xmlns:a16="http://schemas.microsoft.com/office/drawing/2014/main" id="{51CFCDDD-382E-394E-ABC5-82474EC45AE3}"/>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9E363086-D284-F84D-B367-BC59A2B2A5EA}"/>
              </a:ext>
            </a:extLst>
          </p:cNvPr>
          <p:cNvSpPr>
            <a:spLocks noGrp="1"/>
          </p:cNvSpPr>
          <p:nvPr>
            <p:ph type="sldNum" sz="quarter" idx="12"/>
          </p:nvPr>
        </p:nvSpPr>
        <p:spPr/>
        <p:txBody>
          <a:bodyPr/>
          <a:lstStyle/>
          <a:p>
            <a:fld id="{6C6AE60A-B69C-4790-82F7-3882EDF23186}" type="slidenum">
              <a:rPr lang="de-DE" smtClean="0"/>
              <a:t>48</a:t>
            </a:fld>
            <a:endParaRPr lang="de-DE"/>
          </a:p>
        </p:txBody>
      </p:sp>
      <p:pic>
        <p:nvPicPr>
          <p:cNvPr id="1026" name="Picture 2">
            <a:extLst>
              <a:ext uri="{FF2B5EF4-FFF2-40B4-BE49-F238E27FC236}">
                <a16:creationId xmlns:a16="http://schemas.microsoft.com/office/drawing/2014/main" id="{9C6FFC89-5ECF-B14E-B233-044CC1E203B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66" r="21441"/>
          <a:stretch/>
        </p:blipFill>
        <p:spPr bwMode="auto">
          <a:xfrm>
            <a:off x="6804248" y="1422797"/>
            <a:ext cx="2160241" cy="2988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8FDDA5-3BFC-E24F-91CA-39A3E115CE04}"/>
              </a:ext>
            </a:extLst>
          </p:cNvPr>
          <p:cNvSpPr txBox="1"/>
          <p:nvPr/>
        </p:nvSpPr>
        <p:spPr>
          <a:xfrm>
            <a:off x="71224" y="4443891"/>
            <a:ext cx="8760290" cy="715965"/>
          </a:xfrm>
          <a:prstGeom prst="rect">
            <a:avLst/>
          </a:prstGeom>
          <a:noFill/>
        </p:spPr>
        <p:txBody>
          <a:bodyPr wrap="square" rtlCol="0">
            <a:spAutoFit/>
          </a:bodyPr>
          <a:lstStyle/>
          <a:p>
            <a:r>
              <a:rPr lang="en-GB">
                <a:effectLst/>
              </a:rPr>
              <a:t>Morey, Richard D., et al. 2021. A pre-registered, multi-lab non-replication of the action-sentence compatibility effect (ACE). </a:t>
            </a:r>
            <a:r>
              <a:rPr lang="en-GB" i="1">
                <a:effectLst/>
              </a:rPr>
              <a:t>Psychonomic Bulletin &amp; Review</a:t>
            </a:r>
            <a:r>
              <a:rPr lang="en-GB">
                <a:effectLst/>
              </a:rPr>
              <a:t>. doi:</a:t>
            </a:r>
            <a:r>
              <a:rPr lang="en-GB">
                <a:effectLst/>
                <a:hlinkClick r:id="rId3"/>
              </a:rPr>
              <a:t>10.3758/s13423-021-01927-8</a:t>
            </a:r>
            <a:r>
              <a:rPr lang="en-GB">
                <a:effectLst/>
              </a:rPr>
              <a:t>.</a:t>
            </a:r>
          </a:p>
          <a:p>
            <a:pPr algn="l"/>
            <a:endParaRPr lang="en-DE" dirty="0" err="1"/>
          </a:p>
        </p:txBody>
      </p:sp>
    </p:spTree>
    <p:extLst>
      <p:ext uri="{BB962C8B-B14F-4D97-AF65-F5344CB8AC3E}">
        <p14:creationId xmlns:p14="http://schemas.microsoft.com/office/powerpoint/2010/main" val="3493651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Experimentelle Semantik</a:t>
            </a:r>
          </a:p>
        </p:txBody>
      </p:sp>
      <p:sp>
        <p:nvSpPr>
          <p:cNvPr id="3" name="Inhaltsplatzhalter 2"/>
          <p:cNvSpPr>
            <a:spLocks noGrp="1"/>
          </p:cNvSpPr>
          <p:nvPr>
            <p:ph idx="1"/>
          </p:nvPr>
        </p:nvSpPr>
        <p:spPr/>
        <p:txBody>
          <a:bodyPr/>
          <a:lstStyle/>
          <a:p>
            <a:pPr marL="0" indent="0">
              <a:buNone/>
            </a:pPr>
            <a:r>
              <a:rPr lang="de-DE"/>
              <a:t>Anderson, Matlock &amp; Spivey (2013):</a:t>
            </a:r>
          </a:p>
          <a:p>
            <a:r>
              <a:rPr lang="de-DE"/>
              <a:t>Mausbewegungen von Partizipanten aufgezeichnet</a:t>
            </a:r>
          </a:p>
        </p:txBody>
      </p:sp>
      <p:graphicFrame>
        <p:nvGraphicFramePr>
          <p:cNvPr id="4" name="Tabelle 3"/>
          <p:cNvGraphicFramePr>
            <a:graphicFrameLocks noGrp="1"/>
          </p:cNvGraphicFramePr>
          <p:nvPr>
            <p:extLst>
              <p:ext uri="{D42A27DB-BD31-4B8C-83A1-F6EECF244321}">
                <p14:modId xmlns:p14="http://schemas.microsoft.com/office/powerpoint/2010/main" val="2357264601"/>
              </p:ext>
            </p:extLst>
          </p:nvPr>
        </p:nvGraphicFramePr>
        <p:xfrm>
          <a:off x="1489857" y="2646933"/>
          <a:ext cx="6002067" cy="1699512"/>
        </p:xfrm>
        <a:graphic>
          <a:graphicData uri="http://schemas.openxmlformats.org/drawingml/2006/table">
            <a:tbl>
              <a:tblPr firstRow="1" firstCol="1" bandRow="1">
                <a:tableStyleId>{5C22544A-7EE6-4342-B048-85BDC9FD1C3A}</a:tableStyleId>
              </a:tblPr>
              <a:tblGrid>
                <a:gridCol w="2000689">
                  <a:extLst>
                    <a:ext uri="{9D8B030D-6E8A-4147-A177-3AD203B41FA5}">
                      <a16:colId xmlns:a16="http://schemas.microsoft.com/office/drawing/2014/main" val="20000"/>
                    </a:ext>
                  </a:extLst>
                </a:gridCol>
                <a:gridCol w="2000689">
                  <a:extLst>
                    <a:ext uri="{9D8B030D-6E8A-4147-A177-3AD203B41FA5}">
                      <a16:colId xmlns:a16="http://schemas.microsoft.com/office/drawing/2014/main" val="20001"/>
                    </a:ext>
                  </a:extLst>
                </a:gridCol>
                <a:gridCol w="2000689">
                  <a:extLst>
                    <a:ext uri="{9D8B030D-6E8A-4147-A177-3AD203B41FA5}">
                      <a16:colId xmlns:a16="http://schemas.microsoft.com/office/drawing/2014/main" val="20002"/>
                    </a:ext>
                  </a:extLst>
                </a:gridCol>
              </a:tblGrid>
              <a:tr h="278473">
                <a:tc>
                  <a:txBody>
                    <a:bodyPr/>
                    <a:lstStyle/>
                    <a:p>
                      <a:endParaRPr lang="de-DE" sz="1400"/>
                    </a:p>
                  </a:txBody>
                  <a:tcPr marL="68665" marR="68665" marT="34332" marB="34332"/>
                </a:tc>
                <a:tc>
                  <a:txBody>
                    <a:bodyPr/>
                    <a:lstStyle/>
                    <a:p>
                      <a:r>
                        <a:rPr lang="de-DE" sz="1400"/>
                        <a:t>Simple</a:t>
                      </a:r>
                      <a:r>
                        <a:rPr lang="de-DE" sz="1400" baseline="0"/>
                        <a:t> past</a:t>
                      </a:r>
                      <a:endParaRPr lang="de-DE" sz="1400"/>
                    </a:p>
                  </a:txBody>
                  <a:tcPr marL="68665" marR="68665" marT="34332" marB="34332"/>
                </a:tc>
                <a:tc>
                  <a:txBody>
                    <a:bodyPr/>
                    <a:lstStyle/>
                    <a:p>
                      <a:r>
                        <a:rPr lang="de-DE" sz="1400"/>
                        <a:t>Past progressive</a:t>
                      </a:r>
                    </a:p>
                  </a:txBody>
                  <a:tcPr marL="68665" marR="68665" marT="34332" marB="34332"/>
                </a:tc>
                <a:extLst>
                  <a:ext uri="{0D108BD9-81ED-4DB2-BD59-A6C34878D82A}">
                    <a16:rowId xmlns:a16="http://schemas.microsoft.com/office/drawing/2014/main" val="10000"/>
                  </a:ext>
                </a:extLst>
              </a:tr>
              <a:tr h="686647">
                <a:tc>
                  <a:txBody>
                    <a:bodyPr/>
                    <a:lstStyle/>
                    <a:p>
                      <a:r>
                        <a:rPr lang="de-DE" sz="1400"/>
                        <a:t>Recent</a:t>
                      </a:r>
                      <a:r>
                        <a:rPr lang="de-DE" sz="1400" baseline="0"/>
                        <a:t> past temporal description</a:t>
                      </a:r>
                      <a:endParaRPr lang="de-DE" sz="1400"/>
                    </a:p>
                  </a:txBody>
                  <a:tcPr marL="68665" marR="68665" marT="34332" marB="34332"/>
                </a:tc>
                <a:tc>
                  <a:txBody>
                    <a:bodyPr/>
                    <a:lstStyle/>
                    <a:p>
                      <a:r>
                        <a:rPr lang="de-DE" sz="1400"/>
                        <a:t>Yesterday David</a:t>
                      </a:r>
                      <a:r>
                        <a:rPr lang="de-DE" sz="1400" baseline="0"/>
                        <a:t> walked to the University.</a:t>
                      </a:r>
                      <a:endParaRPr lang="de-DE" sz="1400"/>
                    </a:p>
                  </a:txBody>
                  <a:tcPr marL="68665" marR="68665" marT="34332" marB="34332"/>
                </a:tc>
                <a:tc>
                  <a:txBody>
                    <a:bodyPr/>
                    <a:lstStyle/>
                    <a:p>
                      <a:r>
                        <a:rPr lang="de-DE" sz="1400"/>
                        <a:t>Yesterday</a:t>
                      </a:r>
                      <a:r>
                        <a:rPr lang="de-DE" sz="1400" baseline="0"/>
                        <a:t> David was walking to the University.</a:t>
                      </a:r>
                      <a:endParaRPr lang="de-DE" sz="1400"/>
                    </a:p>
                  </a:txBody>
                  <a:tcPr marL="68665" marR="68665" marT="34332" marB="34332"/>
                </a:tc>
                <a:extLst>
                  <a:ext uri="{0D108BD9-81ED-4DB2-BD59-A6C34878D82A}">
                    <a16:rowId xmlns:a16="http://schemas.microsoft.com/office/drawing/2014/main" val="10001"/>
                  </a:ext>
                </a:extLst>
              </a:tr>
              <a:tr h="686647">
                <a:tc>
                  <a:txBody>
                    <a:bodyPr/>
                    <a:lstStyle/>
                    <a:p>
                      <a:r>
                        <a:rPr lang="de-DE" sz="1400"/>
                        <a:t>Distant past</a:t>
                      </a:r>
                      <a:r>
                        <a:rPr lang="de-DE" sz="1400" baseline="0"/>
                        <a:t> temporal description</a:t>
                      </a:r>
                      <a:endParaRPr lang="de-DE" sz="1400"/>
                    </a:p>
                  </a:txBody>
                  <a:tcPr marL="68665" marR="68665" marT="34332" marB="34332"/>
                </a:tc>
                <a:tc>
                  <a:txBody>
                    <a:bodyPr/>
                    <a:lstStyle/>
                    <a:p>
                      <a:r>
                        <a:rPr lang="de-DE" sz="1400"/>
                        <a:t>Last</a:t>
                      </a:r>
                      <a:r>
                        <a:rPr lang="de-DE" sz="1400" baseline="0"/>
                        <a:t> year David walked to the University.</a:t>
                      </a:r>
                      <a:endParaRPr lang="de-DE" sz="1400"/>
                    </a:p>
                  </a:txBody>
                  <a:tcPr marL="68665" marR="68665" marT="34332" marB="34332"/>
                </a:tc>
                <a:tc>
                  <a:txBody>
                    <a:bodyPr/>
                    <a:lstStyle/>
                    <a:p>
                      <a:r>
                        <a:rPr lang="de-DE" sz="1400"/>
                        <a:t>Last year</a:t>
                      </a:r>
                      <a:r>
                        <a:rPr lang="de-DE" sz="1400" baseline="0"/>
                        <a:t> David was walking to the University.</a:t>
                      </a:r>
                      <a:endParaRPr lang="de-DE" sz="1400"/>
                    </a:p>
                  </a:txBody>
                  <a:tcPr marL="68665" marR="68665" marT="34332" marB="34332"/>
                </a:tc>
                <a:extLst>
                  <a:ext uri="{0D108BD9-81ED-4DB2-BD59-A6C34878D82A}">
                    <a16:rowId xmlns:a16="http://schemas.microsoft.com/office/drawing/2014/main" val="10002"/>
                  </a:ext>
                </a:extLst>
              </a:tr>
            </a:tbl>
          </a:graphicData>
        </a:graphic>
      </p:graphicFrame>
      <p:sp>
        <p:nvSpPr>
          <p:cNvPr id="5" name="Textfeld 4"/>
          <p:cNvSpPr txBox="1"/>
          <p:nvPr/>
        </p:nvSpPr>
        <p:spPr>
          <a:xfrm>
            <a:off x="1165421" y="4531133"/>
            <a:ext cx="6705012" cy="560538"/>
          </a:xfrm>
          <a:prstGeom prst="rect">
            <a:avLst/>
          </a:prstGeom>
          <a:noFill/>
        </p:spPr>
        <p:txBody>
          <a:bodyPr wrap="square" rtlCol="0">
            <a:spAutoFit/>
          </a:bodyPr>
          <a:lstStyle/>
          <a:p>
            <a:r>
              <a:rPr lang="en-US" sz="1014"/>
              <a:t>Anderson, Sarah E., Teenie Matlock &amp; Michael Spivey (2013): Grammatical Aspect and Temporal Distance in Motion Descriptions. In: Frontiers in Psychology 4.</a:t>
            </a:r>
          </a:p>
          <a:p>
            <a:endParaRPr lang="de-DE" sz="1014"/>
          </a:p>
        </p:txBody>
      </p:sp>
    </p:spTree>
    <p:extLst>
      <p:ext uri="{BB962C8B-B14F-4D97-AF65-F5344CB8AC3E}">
        <p14:creationId xmlns:p14="http://schemas.microsoft.com/office/powerpoint/2010/main" val="20633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F156-F9A1-034D-9057-60F03A4C8069}"/>
              </a:ext>
            </a:extLst>
          </p:cNvPr>
          <p:cNvSpPr>
            <a:spLocks noGrp="1"/>
          </p:cNvSpPr>
          <p:nvPr>
            <p:ph type="title"/>
          </p:nvPr>
        </p:nvSpPr>
        <p:spPr/>
        <p:txBody>
          <a:bodyPr/>
          <a:lstStyle/>
          <a:p>
            <a:r>
              <a:rPr lang="en-DE"/>
              <a:t>Deduktive vs. induktive Methode</a:t>
            </a:r>
          </a:p>
        </p:txBody>
      </p:sp>
      <p:sp>
        <p:nvSpPr>
          <p:cNvPr id="3" name="Footer Placeholder 2">
            <a:extLst>
              <a:ext uri="{FF2B5EF4-FFF2-40B4-BE49-F238E27FC236}">
                <a16:creationId xmlns:a16="http://schemas.microsoft.com/office/drawing/2014/main" id="{58E52ADF-B2F9-6C44-AA7B-5DECFE72B8C0}"/>
              </a:ext>
            </a:extLst>
          </p:cNvPr>
          <p:cNvSpPr>
            <a:spLocks noGrp="1"/>
          </p:cNvSpPr>
          <p:nvPr>
            <p:ph type="ftr" sz="quarter" idx="11"/>
          </p:nvPr>
        </p:nvSpPr>
        <p:spPr/>
        <p:txBody>
          <a:bodyPr/>
          <a:lstStyle/>
          <a:p>
            <a:r>
              <a:rPr lang="de-DE"/>
              <a:t>(nach Stefanowitsch 2020)</a:t>
            </a:r>
          </a:p>
        </p:txBody>
      </p:sp>
      <p:sp>
        <p:nvSpPr>
          <p:cNvPr id="4" name="Slide Number Placeholder 3">
            <a:extLst>
              <a:ext uri="{FF2B5EF4-FFF2-40B4-BE49-F238E27FC236}">
                <a16:creationId xmlns:a16="http://schemas.microsoft.com/office/drawing/2014/main" id="{EF427BE4-995E-B84D-937B-B85177576DEB}"/>
              </a:ext>
            </a:extLst>
          </p:cNvPr>
          <p:cNvSpPr>
            <a:spLocks noGrp="1"/>
          </p:cNvSpPr>
          <p:nvPr>
            <p:ph type="sldNum" sz="quarter" idx="12"/>
          </p:nvPr>
        </p:nvSpPr>
        <p:spPr/>
        <p:txBody>
          <a:bodyPr/>
          <a:lstStyle/>
          <a:p>
            <a:fld id="{9D195BCC-3514-4B1B-9C18-24F3D67EC549}" type="slidenum">
              <a:rPr lang="de-DE" smtClean="0"/>
              <a:t>5</a:t>
            </a:fld>
            <a:endParaRPr lang="de-DE"/>
          </a:p>
        </p:txBody>
      </p:sp>
      <p:graphicFrame>
        <p:nvGraphicFramePr>
          <p:cNvPr id="7" name="Diagramm 4">
            <a:extLst>
              <a:ext uri="{FF2B5EF4-FFF2-40B4-BE49-F238E27FC236}">
                <a16:creationId xmlns:a16="http://schemas.microsoft.com/office/drawing/2014/main" id="{D916E267-1762-7548-A155-624A0562A853}"/>
              </a:ext>
            </a:extLst>
          </p:cNvPr>
          <p:cNvGraphicFramePr/>
          <p:nvPr>
            <p:extLst>
              <p:ext uri="{D42A27DB-BD31-4B8C-83A1-F6EECF244321}">
                <p14:modId xmlns:p14="http://schemas.microsoft.com/office/powerpoint/2010/main" val="2794980896"/>
              </p:ext>
            </p:extLst>
          </p:nvPr>
        </p:nvGraphicFramePr>
        <p:xfrm>
          <a:off x="-304800" y="1254125"/>
          <a:ext cx="5380856" cy="348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5">
            <a:extLst>
              <a:ext uri="{FF2B5EF4-FFF2-40B4-BE49-F238E27FC236}">
                <a16:creationId xmlns:a16="http://schemas.microsoft.com/office/drawing/2014/main" id="{F0F27FFF-76F7-5E44-9086-3506DE5B5D47}"/>
              </a:ext>
            </a:extLst>
          </p:cNvPr>
          <p:cNvSpPr txBox="1"/>
          <p:nvPr/>
        </p:nvSpPr>
        <p:spPr>
          <a:xfrm>
            <a:off x="1259632" y="918741"/>
            <a:ext cx="2232248" cy="369332"/>
          </a:xfrm>
          <a:prstGeom prst="rect">
            <a:avLst/>
          </a:prstGeom>
          <a:noFill/>
        </p:spPr>
        <p:txBody>
          <a:bodyPr wrap="square" rtlCol="0">
            <a:spAutoFit/>
          </a:bodyPr>
          <a:lstStyle/>
          <a:p>
            <a:pPr algn="ctr"/>
            <a:r>
              <a:rPr lang="en-US"/>
              <a:t>Operationalisierung</a:t>
            </a:r>
          </a:p>
        </p:txBody>
      </p:sp>
      <p:sp>
        <p:nvSpPr>
          <p:cNvPr id="9" name="Textfeld 6">
            <a:extLst>
              <a:ext uri="{FF2B5EF4-FFF2-40B4-BE49-F238E27FC236}">
                <a16:creationId xmlns:a16="http://schemas.microsoft.com/office/drawing/2014/main" id="{D7E9D61E-9525-DE49-BCFF-A784E3A7AF59}"/>
              </a:ext>
            </a:extLst>
          </p:cNvPr>
          <p:cNvSpPr txBox="1"/>
          <p:nvPr/>
        </p:nvSpPr>
        <p:spPr>
          <a:xfrm>
            <a:off x="344166" y="4639751"/>
            <a:ext cx="4045514" cy="300210"/>
          </a:xfrm>
          <a:prstGeom prst="rect">
            <a:avLst/>
          </a:prstGeom>
          <a:noFill/>
        </p:spPr>
        <p:txBody>
          <a:bodyPr wrap="square" rtlCol="0">
            <a:spAutoFit/>
          </a:bodyPr>
          <a:lstStyle/>
          <a:p>
            <a:pPr algn="ctr"/>
            <a:r>
              <a:rPr lang="en-US"/>
              <a:t>Neue / modifizierte / zusätzliche Hypothesen</a:t>
            </a:r>
          </a:p>
        </p:txBody>
      </p:sp>
      <p:sp>
        <p:nvSpPr>
          <p:cNvPr id="10" name="Textfeld 7">
            <a:extLst>
              <a:ext uri="{FF2B5EF4-FFF2-40B4-BE49-F238E27FC236}">
                <a16:creationId xmlns:a16="http://schemas.microsoft.com/office/drawing/2014/main" id="{A9FB69C5-0C76-EC4E-A630-447C62FA5283}"/>
              </a:ext>
            </a:extLst>
          </p:cNvPr>
          <p:cNvSpPr txBox="1"/>
          <p:nvPr/>
        </p:nvSpPr>
        <p:spPr>
          <a:xfrm>
            <a:off x="-57708" y="5732292"/>
            <a:ext cx="3261556" cy="369332"/>
          </a:xfrm>
          <a:prstGeom prst="rect">
            <a:avLst/>
          </a:prstGeom>
          <a:noFill/>
        </p:spPr>
        <p:txBody>
          <a:bodyPr wrap="square" rtlCol="0">
            <a:spAutoFit/>
          </a:bodyPr>
          <a:lstStyle/>
          <a:p>
            <a:r>
              <a:rPr lang="en-US"/>
              <a:t>(nach Stefanowitsch 2017)</a:t>
            </a:r>
          </a:p>
        </p:txBody>
      </p:sp>
      <p:sp>
        <p:nvSpPr>
          <p:cNvPr id="11" name="Oval 10">
            <a:extLst>
              <a:ext uri="{FF2B5EF4-FFF2-40B4-BE49-F238E27FC236}">
                <a16:creationId xmlns:a16="http://schemas.microsoft.com/office/drawing/2014/main" id="{3AAB7843-A7F9-CE48-94D2-20F87D7482E4}"/>
              </a:ext>
            </a:extLst>
          </p:cNvPr>
          <p:cNvSpPr/>
          <p:nvPr/>
        </p:nvSpPr>
        <p:spPr>
          <a:xfrm>
            <a:off x="6553200" y="2240831"/>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2CC22B-0C9D-2A4C-916E-DFDF4E648AAD}"/>
              </a:ext>
            </a:extLst>
          </p:cNvPr>
          <p:cNvSpPr/>
          <p:nvPr/>
        </p:nvSpPr>
        <p:spPr>
          <a:xfrm>
            <a:off x="6705600" y="2744887"/>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229FDB-D538-1643-B854-370310F8E968}"/>
              </a:ext>
            </a:extLst>
          </p:cNvPr>
          <p:cNvSpPr/>
          <p:nvPr/>
        </p:nvSpPr>
        <p:spPr>
          <a:xfrm>
            <a:off x="6705600" y="1782837"/>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02670D-5C4C-CD4E-ABE7-E18048E64715}"/>
              </a:ext>
            </a:extLst>
          </p:cNvPr>
          <p:cNvSpPr/>
          <p:nvPr/>
        </p:nvSpPr>
        <p:spPr>
          <a:xfrm>
            <a:off x="6588224" y="3248943"/>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56F3FA-EA1B-C749-9B67-4D2354863754}"/>
              </a:ext>
            </a:extLst>
          </p:cNvPr>
          <p:cNvSpPr/>
          <p:nvPr/>
        </p:nvSpPr>
        <p:spPr>
          <a:xfrm>
            <a:off x="7345288" y="2393231"/>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45B231-E4B0-F547-9712-B97D8EE49AE0}"/>
              </a:ext>
            </a:extLst>
          </p:cNvPr>
          <p:cNvSpPr/>
          <p:nvPr/>
        </p:nvSpPr>
        <p:spPr>
          <a:xfrm>
            <a:off x="7129264" y="1926853"/>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BE3B61-DEFD-D241-A1F3-769CBE47077E}"/>
              </a:ext>
            </a:extLst>
          </p:cNvPr>
          <p:cNvSpPr/>
          <p:nvPr/>
        </p:nvSpPr>
        <p:spPr>
          <a:xfrm>
            <a:off x="6012160" y="2393231"/>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E672AD-669B-2B40-A523-348CD357C1FD}"/>
              </a:ext>
            </a:extLst>
          </p:cNvPr>
          <p:cNvSpPr/>
          <p:nvPr/>
        </p:nvSpPr>
        <p:spPr>
          <a:xfrm>
            <a:off x="6913240" y="3608983"/>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429A2D-7FCA-854C-84A3-2E5114F7436E}"/>
              </a:ext>
            </a:extLst>
          </p:cNvPr>
          <p:cNvSpPr/>
          <p:nvPr/>
        </p:nvSpPr>
        <p:spPr>
          <a:xfrm>
            <a:off x="6705600" y="4113039"/>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4191581-1BAE-804E-8CF1-59EB396CFE24}"/>
              </a:ext>
            </a:extLst>
          </p:cNvPr>
          <p:cNvSpPr/>
          <p:nvPr/>
        </p:nvSpPr>
        <p:spPr>
          <a:xfrm>
            <a:off x="7201272" y="2960911"/>
            <a:ext cx="251048" cy="26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F718BFA-5CE3-7E44-813C-92F0BF60FE61}"/>
              </a:ext>
            </a:extLst>
          </p:cNvPr>
          <p:cNvSpPr/>
          <p:nvPr/>
        </p:nvSpPr>
        <p:spPr>
          <a:xfrm>
            <a:off x="6705600" y="1350789"/>
            <a:ext cx="251048" cy="262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E164F7-CBF6-F449-9720-352667AA5E73}"/>
              </a:ext>
            </a:extLst>
          </p:cNvPr>
          <p:cNvSpPr/>
          <p:nvPr/>
        </p:nvSpPr>
        <p:spPr>
          <a:xfrm>
            <a:off x="7201272" y="4113039"/>
            <a:ext cx="251048" cy="262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8099C22-1FCB-1F48-912C-0FB37CFCFC96}"/>
              </a:ext>
            </a:extLst>
          </p:cNvPr>
          <p:cNvSpPr/>
          <p:nvPr/>
        </p:nvSpPr>
        <p:spPr>
          <a:xfrm>
            <a:off x="6156176" y="3176935"/>
            <a:ext cx="251048" cy="262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feld 21">
            <a:extLst>
              <a:ext uri="{FF2B5EF4-FFF2-40B4-BE49-F238E27FC236}">
                <a16:creationId xmlns:a16="http://schemas.microsoft.com/office/drawing/2014/main" id="{6D918BA5-BF28-0B44-BC7E-327B979521B3}"/>
              </a:ext>
            </a:extLst>
          </p:cNvPr>
          <p:cNvSpPr txBox="1"/>
          <p:nvPr/>
        </p:nvSpPr>
        <p:spPr>
          <a:xfrm>
            <a:off x="5512060" y="4369455"/>
            <a:ext cx="2654424" cy="646331"/>
          </a:xfrm>
          <a:prstGeom prst="rect">
            <a:avLst/>
          </a:prstGeom>
          <a:noFill/>
        </p:spPr>
        <p:txBody>
          <a:bodyPr wrap="square" rtlCol="0">
            <a:spAutoFit/>
          </a:bodyPr>
          <a:lstStyle/>
          <a:p>
            <a:pPr algn="ctr"/>
            <a:r>
              <a:rPr lang="en-US"/>
              <a:t>Mustererkennung</a:t>
            </a:r>
          </a:p>
          <a:p>
            <a:pPr algn="ctr"/>
            <a:r>
              <a:rPr lang="en-US"/>
              <a:t>aus den Daten</a:t>
            </a:r>
          </a:p>
        </p:txBody>
      </p:sp>
    </p:spTree>
    <p:extLst>
      <p:ext uri="{BB962C8B-B14F-4D97-AF65-F5344CB8AC3E}">
        <p14:creationId xmlns:p14="http://schemas.microsoft.com/office/powerpoint/2010/main" val="3094507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Experimentelle Ansätze</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524" y="110521"/>
            <a:ext cx="5214952" cy="4928809"/>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419" y="3926742"/>
            <a:ext cx="579439" cy="436368"/>
          </a:xfrm>
          <a:prstGeom prst="rect">
            <a:avLst/>
          </a:prstGeom>
        </p:spPr>
      </p:pic>
    </p:spTree>
    <p:extLst>
      <p:ext uri="{BB962C8B-B14F-4D97-AF65-F5344CB8AC3E}">
        <p14:creationId xmlns:p14="http://schemas.microsoft.com/office/powerpoint/2010/main" val="40378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3.44126E-6 L -0.26268 -0.34644 " pathEditMode="relative" rAng="0" ptsTypes="AA">
                                      <p:cBhvr>
                                        <p:cTn id="6" dur="2000" fill="hold"/>
                                        <p:tgtEl>
                                          <p:spTgt spid="6"/>
                                        </p:tgtEl>
                                        <p:attrNameLst>
                                          <p:attrName>ppt_x</p:attrName>
                                          <p:attrName>ppt_y</p:attrName>
                                        </p:attrNameLst>
                                      </p:cBhvr>
                                      <p:rCtr x="-13142" y="-17322"/>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0.26268 -0.34644 L 0.1783 -0.45144 " pathEditMode="relative" rAng="0" ptsTypes="AA">
                                      <p:cBhvr>
                                        <p:cTn id="10" dur="2000" fill="hold"/>
                                        <p:tgtEl>
                                          <p:spTgt spid="6"/>
                                        </p:tgtEl>
                                        <p:attrNameLst>
                                          <p:attrName>ppt_x</p:attrName>
                                          <p:attrName>ppt_y</p:attrName>
                                        </p:attrNameLst>
                                      </p:cBhvr>
                                      <p:rCtr x="22049" y="-5250"/>
                                    </p:animMotion>
                                  </p:childTnLst>
                                </p:cTn>
                              </p:par>
                            </p:childTnLst>
                          </p:cTn>
                        </p:par>
                      </p:childTnLst>
                    </p:cTn>
                  </p:par>
                  <p:par>
                    <p:cTn id="11" fill="hold">
                      <p:stCondLst>
                        <p:cond delay="indefinite"/>
                      </p:stCondLst>
                      <p:childTnLst>
                        <p:par>
                          <p:cTn id="12" fill="hold">
                            <p:stCondLst>
                              <p:cond delay="0"/>
                            </p:stCondLst>
                            <p:childTnLst>
                              <p:par>
                                <p:cTn id="13" presetID="38" presetClass="path" presetSubtype="0" accel="50000" decel="50000" fill="hold" nodeType="clickEffect">
                                  <p:stCondLst>
                                    <p:cond delay="0"/>
                                  </p:stCondLst>
                                  <p:childTnLst>
                                    <p:animMotion origin="layout" path="M 0.1783 -0.45144 L 0.20208 -0.35708 L 0.22482 -0.45144 L 0.24861 -0.35708 L 0.27343 -0.45144 L 0.29531 -0.35708 L 0.32014 -0.45144 L 0.34288 -0.35708 L 0.36666 -0.45144 L 0.39045 -0.35708 L 0.41336 -0.45144 L 0.43819 -0.35708 L 0.46007 -0.45144 L 0.48472 -0.35708 L 0.5085 -0.45144 L 0.53142 -0.35708 L 0.55625 -0.45144 " pathEditMode="relative" rAng="0" ptsTypes="FFFFFFFFFFFFFFFFF">
                                      <p:cBhvr>
                                        <p:cTn id="14" dur="2000" fill="hold"/>
                                        <p:tgtEl>
                                          <p:spTgt spid="6"/>
                                        </p:tgtEl>
                                        <p:attrNameLst>
                                          <p:attrName>ppt_x</p:attrName>
                                          <p:attrName>ppt_y</p:attrName>
                                        </p:attrNameLst>
                                      </p:cBhvr>
                                      <p:rCtr x="18889" y="4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6629" y="1201632"/>
            <a:ext cx="3930743" cy="3398663"/>
          </a:xfr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521" y="53752"/>
            <a:ext cx="5893921" cy="509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4558482" y="53752"/>
            <a:ext cx="2933443" cy="5096098"/>
          </a:xfrm>
          <a:prstGeom prst="rect">
            <a:avLst/>
          </a:prstGeom>
          <a:blipFill dpi="0" rotWithShape="1">
            <a:blip r:embed="rId5">
              <a:alphaModFix amt="49000"/>
              <a:extLst>
                <a:ext uri="{BEBA8EAE-BF5A-486C-A8C5-ECC9F3942E4B}">
                  <a14:imgProps xmlns:a14="http://schemas.microsoft.com/office/drawing/2010/main">
                    <a14:imgLayer r:embed="rId6">
                      <a14:imgEffect>
                        <a14:colorTemperature colorTemp="10500"/>
                      </a14:imgEffect>
                      <a14:imgEffect>
                        <a14:saturation sat="200000"/>
                      </a14:imgEffect>
                    </a14:imgLayer>
                  </a14:imgProps>
                </a:ext>
              </a:extLst>
            </a:blip>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14"/>
              <a:t>+</a:t>
            </a:r>
          </a:p>
        </p:txBody>
      </p:sp>
    </p:spTree>
    <p:extLst>
      <p:ext uri="{BB962C8B-B14F-4D97-AF65-F5344CB8AC3E}">
        <p14:creationId xmlns:p14="http://schemas.microsoft.com/office/powerpoint/2010/main" val="31242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94444E-6 -2.07726E-6 L -0.40069 -0.00509 " pathEditMode="relative" rAng="0" ptsTypes="AA">
                                      <p:cBhvr>
                                        <p:cTn id="6" dur="2000" fill="hold"/>
                                        <p:tgtEl>
                                          <p:spTgt spid="11"/>
                                        </p:tgtEl>
                                        <p:attrNameLst>
                                          <p:attrName>ppt_x</p:attrName>
                                          <p:attrName>ppt_y</p:attrName>
                                        </p:attrNameLst>
                                      </p:cBhvr>
                                      <p:rCtr x="-20035"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9056-3379-CE44-9D19-13E0C3A67DA7}"/>
              </a:ext>
            </a:extLst>
          </p:cNvPr>
          <p:cNvSpPr>
            <a:spLocks noGrp="1"/>
          </p:cNvSpPr>
          <p:nvPr>
            <p:ph type="title"/>
          </p:nvPr>
        </p:nvSpPr>
        <p:spPr/>
        <p:txBody>
          <a:bodyPr>
            <a:noAutofit/>
          </a:bodyPr>
          <a:lstStyle/>
          <a:p>
            <a:r>
              <a:rPr lang="en-US" sz="3004"/>
              <a:t>Metaphern im Licht der experimentellen Semantik</a:t>
            </a:r>
          </a:p>
        </p:txBody>
      </p:sp>
      <p:sp>
        <p:nvSpPr>
          <p:cNvPr id="3" name="Content Placeholder 2">
            <a:extLst>
              <a:ext uri="{FF2B5EF4-FFF2-40B4-BE49-F238E27FC236}">
                <a16:creationId xmlns:a16="http://schemas.microsoft.com/office/drawing/2014/main" id="{1F8D9446-B03D-634B-A88E-C2C4908B3A80}"/>
              </a:ext>
            </a:extLst>
          </p:cNvPr>
          <p:cNvSpPr>
            <a:spLocks noGrp="1"/>
          </p:cNvSpPr>
          <p:nvPr>
            <p:ph idx="1"/>
          </p:nvPr>
        </p:nvSpPr>
        <p:spPr>
          <a:xfrm>
            <a:off x="526594" y="1134765"/>
            <a:ext cx="7717814" cy="3398663"/>
          </a:xfrm>
        </p:spPr>
        <p:txBody>
          <a:bodyPr/>
          <a:lstStyle/>
          <a:p>
            <a:r>
              <a:rPr lang="en-US"/>
              <a:t>zahlreiche Experimente zu konzeptuellen Metaphern, u.a. zu "körperlichen Metaphern" </a:t>
            </a:r>
            <a:r>
              <a:rPr lang="en-US">
                <a:sym typeface="Wingdings" pitchFamily="2" charset="2"/>
              </a:rPr>
              <a:t>wie ZUNEIGUNG IST WÄRME</a:t>
            </a:r>
          </a:p>
          <a:p>
            <a:r>
              <a:rPr lang="en-US">
                <a:sym typeface="Wingdings" pitchFamily="2" charset="2"/>
              </a:rPr>
              <a:t>im Folgenden: sehr selektiver, unvollständiger Überblick</a:t>
            </a:r>
            <a:endParaRPr lang="en-US"/>
          </a:p>
        </p:txBody>
      </p:sp>
    </p:spTree>
    <p:extLst>
      <p:ext uri="{BB962C8B-B14F-4D97-AF65-F5344CB8AC3E}">
        <p14:creationId xmlns:p14="http://schemas.microsoft.com/office/powerpoint/2010/main" val="1088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D745-95AB-494C-8FB6-4C4332C5AE32}"/>
              </a:ext>
            </a:extLst>
          </p:cNvPr>
          <p:cNvSpPr>
            <a:spLocks noGrp="1"/>
          </p:cNvSpPr>
          <p:nvPr>
            <p:ph type="title"/>
          </p:nvPr>
        </p:nvSpPr>
        <p:spPr/>
        <p:txBody>
          <a:bodyPr/>
          <a:lstStyle/>
          <a:p>
            <a:r>
              <a:rPr lang="en-DE"/>
              <a:t>Experimentelle Studien zu Metaphern</a:t>
            </a:r>
          </a:p>
        </p:txBody>
      </p:sp>
      <p:sp>
        <p:nvSpPr>
          <p:cNvPr id="3" name="Footer Placeholder 2">
            <a:extLst>
              <a:ext uri="{FF2B5EF4-FFF2-40B4-BE49-F238E27FC236}">
                <a16:creationId xmlns:a16="http://schemas.microsoft.com/office/drawing/2014/main" id="{D6F305FC-287B-DD42-9AA2-B5E82C44DEF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29D8674-11E5-AD4C-8DBA-AD74F9EAAFC0}"/>
              </a:ext>
            </a:extLst>
          </p:cNvPr>
          <p:cNvSpPr>
            <a:spLocks noGrp="1"/>
          </p:cNvSpPr>
          <p:nvPr>
            <p:ph type="sldNum" sz="quarter" idx="12"/>
          </p:nvPr>
        </p:nvSpPr>
        <p:spPr/>
        <p:txBody>
          <a:bodyPr/>
          <a:lstStyle/>
          <a:p>
            <a:fld id="{9D195BCC-3514-4B1B-9C18-24F3D67EC549}" type="slidenum">
              <a:rPr lang="de-DE" smtClean="0"/>
              <a:t>53</a:t>
            </a:fld>
            <a:endParaRPr lang="de-DE"/>
          </a:p>
        </p:txBody>
      </p:sp>
      <p:sp>
        <p:nvSpPr>
          <p:cNvPr id="5" name="Text Placeholder 4">
            <a:extLst>
              <a:ext uri="{FF2B5EF4-FFF2-40B4-BE49-F238E27FC236}">
                <a16:creationId xmlns:a16="http://schemas.microsoft.com/office/drawing/2014/main" id="{C596F663-1360-C442-B0BA-3023E92AA1A2}"/>
              </a:ext>
            </a:extLst>
          </p:cNvPr>
          <p:cNvSpPr>
            <a:spLocks noGrp="1"/>
          </p:cNvSpPr>
          <p:nvPr>
            <p:ph type="body" sz="quarter" idx="14"/>
          </p:nvPr>
        </p:nvSpPr>
        <p:spPr>
          <a:xfrm>
            <a:off x="521550" y="1545752"/>
            <a:ext cx="5955256" cy="3311525"/>
          </a:xfrm>
        </p:spPr>
        <p:txBody>
          <a:bodyPr/>
          <a:lstStyle/>
          <a:p>
            <a:r>
              <a:rPr lang="en-DE"/>
              <a:t>TN wurden idiomatische Ausdrücke wie </a:t>
            </a:r>
            <a:r>
              <a:rPr lang="en-DE" i="1"/>
              <a:t>spill the beans </a:t>
            </a:r>
            <a:r>
              <a:rPr lang="en-DE"/>
              <a:t>oder </a:t>
            </a:r>
            <a:r>
              <a:rPr lang="en-DE" i="1"/>
              <a:t>let the cat out of the bag </a:t>
            </a:r>
            <a:r>
              <a:rPr lang="en-DE"/>
              <a:t>präsentiert</a:t>
            </a:r>
          </a:p>
          <a:p>
            <a:r>
              <a:rPr lang="en-DE"/>
              <a:t> TN wurden gebeten, sie zu definieren und sie sich bildlich vorzustellen</a:t>
            </a:r>
          </a:p>
          <a:p>
            <a:r>
              <a:rPr lang="en-DE"/>
              <a:t>Dann wurden ihnen Fragen gestellt, z.B. "Was führte dazu, dass das passiert passiert ist?" oder "Was passierte als Ergebnis der Handlung?"</a:t>
            </a:r>
          </a:p>
          <a:p>
            <a:r>
              <a:rPr lang="en-DE"/>
              <a:t>Antworten waren einander sehr ähnlich und enthielten sehr konsistent z.B. CONTAINER-Metaphern (im Falle der o.g. "Offenbarungs"-Metaphern)</a:t>
            </a:r>
          </a:p>
        </p:txBody>
      </p:sp>
      <p:sp>
        <p:nvSpPr>
          <p:cNvPr id="6" name="Text Placeholder 5">
            <a:extLst>
              <a:ext uri="{FF2B5EF4-FFF2-40B4-BE49-F238E27FC236}">
                <a16:creationId xmlns:a16="http://schemas.microsoft.com/office/drawing/2014/main" id="{35FC6B94-4450-BA4E-9E5D-32CDCCA065B2}"/>
              </a:ext>
            </a:extLst>
          </p:cNvPr>
          <p:cNvSpPr>
            <a:spLocks noGrp="1"/>
          </p:cNvSpPr>
          <p:nvPr>
            <p:ph type="body" sz="quarter" idx="15"/>
          </p:nvPr>
        </p:nvSpPr>
        <p:spPr/>
        <p:txBody>
          <a:bodyPr/>
          <a:lstStyle/>
          <a:p>
            <a:r>
              <a:rPr lang="en-DE"/>
              <a:t>Gibbs &amp; O'Brien (1990)</a:t>
            </a:r>
          </a:p>
        </p:txBody>
      </p:sp>
      <p:pic>
        <p:nvPicPr>
          <p:cNvPr id="1026" name="Picture 2" descr="Kaffeebohnen fallen aus einem Behälter">
            <a:extLst>
              <a:ext uri="{FF2B5EF4-FFF2-40B4-BE49-F238E27FC236}">
                <a16:creationId xmlns:a16="http://schemas.microsoft.com/office/drawing/2014/main" id="{E2DE0A07-F6EE-1745-A3A2-6F7CC0116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350708"/>
            <a:ext cx="2660332" cy="1773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tze im Sack">
            <a:extLst>
              <a:ext uri="{FF2B5EF4-FFF2-40B4-BE49-F238E27FC236}">
                <a16:creationId xmlns:a16="http://schemas.microsoft.com/office/drawing/2014/main" id="{66D2198A-2FCB-3A48-8A15-B17A5B41B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206773"/>
            <a:ext cx="2620922" cy="196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571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526D-855B-E44F-8DF4-7B5907B122FB}"/>
              </a:ext>
            </a:extLst>
          </p:cNvPr>
          <p:cNvSpPr>
            <a:spLocks noGrp="1"/>
          </p:cNvSpPr>
          <p:nvPr>
            <p:ph type="title"/>
          </p:nvPr>
        </p:nvSpPr>
        <p:spPr/>
        <p:txBody>
          <a:bodyPr/>
          <a:lstStyle/>
          <a:p>
            <a:r>
              <a:rPr lang="en-DE"/>
              <a:t>Experimentelle Studien zu Metaphern</a:t>
            </a:r>
          </a:p>
        </p:txBody>
      </p:sp>
      <p:sp>
        <p:nvSpPr>
          <p:cNvPr id="3" name="Footer Placeholder 2">
            <a:extLst>
              <a:ext uri="{FF2B5EF4-FFF2-40B4-BE49-F238E27FC236}">
                <a16:creationId xmlns:a16="http://schemas.microsoft.com/office/drawing/2014/main" id="{C907E9E0-29E7-FB4C-85D0-0BD78886E97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EA647D7-AC02-F245-9A71-EC58F5058B51}"/>
              </a:ext>
            </a:extLst>
          </p:cNvPr>
          <p:cNvSpPr>
            <a:spLocks noGrp="1"/>
          </p:cNvSpPr>
          <p:nvPr>
            <p:ph type="sldNum" sz="quarter" idx="12"/>
          </p:nvPr>
        </p:nvSpPr>
        <p:spPr/>
        <p:txBody>
          <a:bodyPr/>
          <a:lstStyle/>
          <a:p>
            <a:fld id="{9D195BCC-3514-4B1B-9C18-24F3D67EC549}" type="slidenum">
              <a:rPr lang="de-DE" smtClean="0"/>
              <a:t>54</a:t>
            </a:fld>
            <a:endParaRPr lang="de-DE"/>
          </a:p>
        </p:txBody>
      </p:sp>
      <p:sp>
        <p:nvSpPr>
          <p:cNvPr id="5" name="Text Placeholder 4">
            <a:extLst>
              <a:ext uri="{FF2B5EF4-FFF2-40B4-BE49-F238E27FC236}">
                <a16:creationId xmlns:a16="http://schemas.microsoft.com/office/drawing/2014/main" id="{37A6CA91-1B40-BD41-8C1B-66ECE8055054}"/>
              </a:ext>
            </a:extLst>
          </p:cNvPr>
          <p:cNvSpPr>
            <a:spLocks noGrp="1"/>
          </p:cNvSpPr>
          <p:nvPr>
            <p:ph type="body" sz="quarter" idx="14"/>
          </p:nvPr>
        </p:nvSpPr>
        <p:spPr/>
        <p:txBody>
          <a:bodyPr/>
          <a:lstStyle/>
          <a:p>
            <a:r>
              <a:rPr lang="en-DE" sz="1800"/>
              <a:t>zwei verschiedene Varianten der metaphorischen Konzeptualisierung von Zeit:</a:t>
            </a:r>
          </a:p>
          <a:p>
            <a:pPr lvl="1"/>
            <a:r>
              <a:rPr lang="en-DE" sz="1600">
                <a:solidFill>
                  <a:srgbClr val="00B050"/>
                </a:solidFill>
              </a:rPr>
              <a:t>ego-moving</a:t>
            </a:r>
            <a:r>
              <a:rPr lang="en-DE" sz="1600"/>
              <a:t>: </a:t>
            </a:r>
            <a:r>
              <a:rPr lang="en-DE" sz="1600" i="1"/>
              <a:t>Das Schlimmste liegt hinter uns.</a:t>
            </a:r>
            <a:endParaRPr lang="en-DE" sz="1600"/>
          </a:p>
          <a:p>
            <a:pPr lvl="1"/>
            <a:r>
              <a:rPr lang="en-DE" sz="1600">
                <a:solidFill>
                  <a:srgbClr val="0070C0"/>
                </a:solidFill>
              </a:rPr>
              <a:t>time-moving</a:t>
            </a:r>
            <a:r>
              <a:rPr lang="en-DE" sz="1600"/>
              <a:t>: </a:t>
            </a:r>
            <a:r>
              <a:rPr lang="en-DE" sz="1600" i="1"/>
              <a:t>Weihnachten naht</a:t>
            </a:r>
            <a:r>
              <a:rPr lang="en-DE" sz="1600"/>
              <a:t>.</a:t>
            </a:r>
          </a:p>
          <a:p>
            <a:r>
              <a:rPr lang="en-DE" sz="1800"/>
              <a:t>TN wurden gebeten, sich vorzustellen,</a:t>
            </a:r>
          </a:p>
          <a:p>
            <a:pPr lvl="1"/>
            <a:r>
              <a:rPr lang="en-DE" sz="1600">
                <a:solidFill>
                  <a:srgbClr val="00B050"/>
                </a:solidFill>
              </a:rPr>
              <a:t>Gruppe 1</a:t>
            </a:r>
            <a:r>
              <a:rPr lang="en-DE" sz="1600"/>
              <a:t>: dass sie sich bewegen,</a:t>
            </a:r>
          </a:p>
          <a:p>
            <a:pPr lvl="1"/>
            <a:r>
              <a:rPr lang="en-DE" sz="1600">
                <a:solidFill>
                  <a:srgbClr val="0070C0"/>
                </a:solidFill>
              </a:rPr>
              <a:t>Gruppe 2</a:t>
            </a:r>
            <a:r>
              <a:rPr lang="en-DE" sz="1600"/>
              <a:t>: dass sich etw. auf sie zubewegt</a:t>
            </a:r>
          </a:p>
          <a:p>
            <a:r>
              <a:rPr lang="en-DE" sz="1800"/>
              <a:t>dann erhielten sie den Satz "Das Treffen</a:t>
            </a:r>
            <a:br>
              <a:rPr lang="en-DE" sz="1800"/>
            </a:br>
            <a:r>
              <a:rPr lang="en-DE" sz="1800"/>
              <a:t>am Mittwoch wurde 2 Tage nach vorne</a:t>
            </a:r>
            <a:br>
              <a:rPr lang="en-DE" sz="1800"/>
            </a:br>
            <a:r>
              <a:rPr lang="en-DE" sz="1800"/>
              <a:t>verlegt"</a:t>
            </a:r>
          </a:p>
          <a:p>
            <a:r>
              <a:rPr lang="en-DE" sz="1800"/>
              <a:t>67% </a:t>
            </a:r>
            <a:r>
              <a:rPr lang="en-DE" sz="1800">
                <a:solidFill>
                  <a:srgbClr val="00B050"/>
                </a:solidFill>
              </a:rPr>
              <a:t>Ego-Gruppe</a:t>
            </a:r>
            <a:r>
              <a:rPr lang="en-DE" sz="1800"/>
              <a:t>: MO, 57% </a:t>
            </a:r>
            <a:r>
              <a:rPr lang="en-DE" sz="1800">
                <a:solidFill>
                  <a:srgbClr val="0070C0"/>
                </a:solidFill>
              </a:rPr>
              <a:t>Time-Gruppe</a:t>
            </a:r>
            <a:r>
              <a:rPr lang="en-DE" sz="1800"/>
              <a:t>: FR</a:t>
            </a:r>
          </a:p>
          <a:p>
            <a:endParaRPr lang="en-DE" sz="1800"/>
          </a:p>
        </p:txBody>
      </p:sp>
      <p:sp>
        <p:nvSpPr>
          <p:cNvPr id="6" name="Text Placeholder 5">
            <a:extLst>
              <a:ext uri="{FF2B5EF4-FFF2-40B4-BE49-F238E27FC236}">
                <a16:creationId xmlns:a16="http://schemas.microsoft.com/office/drawing/2014/main" id="{58B3C38F-CC6D-724B-895A-FA6DA74FCAA6}"/>
              </a:ext>
            </a:extLst>
          </p:cNvPr>
          <p:cNvSpPr>
            <a:spLocks noGrp="1"/>
          </p:cNvSpPr>
          <p:nvPr>
            <p:ph type="body" sz="quarter" idx="15"/>
          </p:nvPr>
        </p:nvSpPr>
        <p:spPr/>
        <p:txBody>
          <a:bodyPr/>
          <a:lstStyle/>
          <a:p>
            <a:r>
              <a:rPr lang="en-DE"/>
              <a:t>Boroditsky &amp; Ramscar (2002)</a:t>
            </a:r>
          </a:p>
        </p:txBody>
      </p:sp>
      <p:pic>
        <p:nvPicPr>
          <p:cNvPr id="5122" name="Picture 2" descr="rennende Person">
            <a:extLst>
              <a:ext uri="{FF2B5EF4-FFF2-40B4-BE49-F238E27FC236}">
                <a16:creationId xmlns:a16="http://schemas.microsoft.com/office/drawing/2014/main" id="{CB18AD15-4662-404A-A48D-AF943080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044" y="1926853"/>
            <a:ext cx="3375956" cy="22543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ochenkalender">
            <a:extLst>
              <a:ext uri="{FF2B5EF4-FFF2-40B4-BE49-F238E27FC236}">
                <a16:creationId xmlns:a16="http://schemas.microsoft.com/office/drawing/2014/main" id="{842EB0B6-9B15-7749-933E-92E16E76F481}"/>
              </a:ext>
            </a:extLst>
          </p:cNvPr>
          <p:cNvPicPr>
            <a:picLocks noChangeAspect="1"/>
          </p:cNvPicPr>
          <p:nvPr/>
        </p:nvPicPr>
        <p:blipFill>
          <a:blip r:embed="rId4"/>
          <a:stretch>
            <a:fillRect/>
          </a:stretch>
        </p:blipFill>
        <p:spPr>
          <a:xfrm>
            <a:off x="5768044" y="4015085"/>
            <a:ext cx="3563888" cy="1452542"/>
          </a:xfrm>
          <a:prstGeom prst="rect">
            <a:avLst/>
          </a:prstGeom>
        </p:spPr>
      </p:pic>
      <p:cxnSp>
        <p:nvCxnSpPr>
          <p:cNvPr id="9" name="Straight Arrow Connector 8">
            <a:extLst>
              <a:ext uri="{FF2B5EF4-FFF2-40B4-BE49-F238E27FC236}">
                <a16:creationId xmlns:a16="http://schemas.microsoft.com/office/drawing/2014/main" id="{5C7DAD7D-8C4F-2D42-B0C9-58DFB733C0AE}"/>
              </a:ext>
            </a:extLst>
          </p:cNvPr>
          <p:cNvCxnSpPr/>
          <p:nvPr/>
        </p:nvCxnSpPr>
        <p:spPr>
          <a:xfrm flipH="1">
            <a:off x="5936450" y="4790109"/>
            <a:ext cx="1443862" cy="0"/>
          </a:xfrm>
          <a:prstGeom prst="straightConnector1">
            <a:avLst/>
          </a:prstGeom>
          <a:ln w="38100">
            <a:solidFill>
              <a:srgbClr val="FF0000"/>
            </a:solidFill>
            <a:tailEnd type="triangle"/>
          </a:ln>
          <a:effectLst>
            <a:glow rad="51508">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16FF608-5DD2-9C4A-92D6-AAD8B92E532F}"/>
              </a:ext>
            </a:extLst>
          </p:cNvPr>
          <p:cNvCxnSpPr>
            <a:cxnSpLocks/>
          </p:cNvCxnSpPr>
          <p:nvPr/>
        </p:nvCxnSpPr>
        <p:spPr>
          <a:xfrm flipV="1">
            <a:off x="7618387" y="4790109"/>
            <a:ext cx="1443862" cy="0"/>
          </a:xfrm>
          <a:prstGeom prst="straightConnector1">
            <a:avLst/>
          </a:prstGeom>
          <a:ln w="38100">
            <a:solidFill>
              <a:srgbClr val="FF0000"/>
            </a:solidFill>
            <a:tailEnd type="triangle"/>
          </a:ln>
          <a:effectLst>
            <a:glow rad="51508">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CE79986-0BCF-6E44-9854-3B9E0A837E3C}"/>
              </a:ext>
            </a:extLst>
          </p:cNvPr>
          <p:cNvSpPr/>
          <p:nvPr/>
        </p:nvSpPr>
        <p:spPr>
          <a:xfrm>
            <a:off x="7380312" y="4656909"/>
            <a:ext cx="265021" cy="266400"/>
          </a:xfrm>
          <a:prstGeom prst="ellipse">
            <a:avLst/>
          </a:prstGeom>
          <a:solidFill>
            <a:srgbClr val="FF0000"/>
          </a:solidFill>
          <a:ln>
            <a:solidFill>
              <a:srgbClr val="FF0000"/>
            </a:solidFill>
          </a:ln>
          <a:effectLst>
            <a:glow rad="142362">
              <a:srgbClr val="FF0000">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3" name="TextBox 12">
            <a:extLst>
              <a:ext uri="{FF2B5EF4-FFF2-40B4-BE49-F238E27FC236}">
                <a16:creationId xmlns:a16="http://schemas.microsoft.com/office/drawing/2014/main" id="{0BC64E8C-4D6B-854C-B872-4320612385A0}"/>
              </a:ext>
            </a:extLst>
          </p:cNvPr>
          <p:cNvSpPr txBox="1"/>
          <p:nvPr/>
        </p:nvSpPr>
        <p:spPr>
          <a:xfrm>
            <a:off x="6915389" y="3688185"/>
            <a:ext cx="1269198" cy="1015663"/>
          </a:xfrm>
          <a:prstGeom prst="rect">
            <a:avLst/>
          </a:prstGeom>
          <a:noFill/>
        </p:spPr>
        <p:txBody>
          <a:bodyPr wrap="square" rtlCol="0">
            <a:spAutoFit/>
          </a:bodyPr>
          <a:lstStyle/>
          <a:p>
            <a:pPr algn="ctr"/>
            <a:r>
              <a:rPr lang="en-DE" sz="6000" b="1" i="1" dirty="0" err="1">
                <a:solidFill>
                  <a:srgbClr val="FF0000"/>
                </a:solidFill>
              </a:rPr>
              <a:t>?</a:t>
            </a:r>
          </a:p>
        </p:txBody>
      </p:sp>
    </p:spTree>
    <p:extLst>
      <p:ext uri="{BB962C8B-B14F-4D97-AF65-F5344CB8AC3E}">
        <p14:creationId xmlns:p14="http://schemas.microsoft.com/office/powerpoint/2010/main" val="2430107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526D-855B-E44F-8DF4-7B5907B122FB}"/>
              </a:ext>
            </a:extLst>
          </p:cNvPr>
          <p:cNvSpPr>
            <a:spLocks noGrp="1"/>
          </p:cNvSpPr>
          <p:nvPr>
            <p:ph type="title"/>
          </p:nvPr>
        </p:nvSpPr>
        <p:spPr/>
        <p:txBody>
          <a:bodyPr/>
          <a:lstStyle/>
          <a:p>
            <a:r>
              <a:rPr lang="en-DE"/>
              <a:t>Experimentelle Studien zu Metaphern</a:t>
            </a:r>
          </a:p>
        </p:txBody>
      </p:sp>
      <p:sp>
        <p:nvSpPr>
          <p:cNvPr id="3" name="Footer Placeholder 2">
            <a:extLst>
              <a:ext uri="{FF2B5EF4-FFF2-40B4-BE49-F238E27FC236}">
                <a16:creationId xmlns:a16="http://schemas.microsoft.com/office/drawing/2014/main" id="{C907E9E0-29E7-FB4C-85D0-0BD78886E97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EA647D7-AC02-F245-9A71-EC58F5058B51}"/>
              </a:ext>
            </a:extLst>
          </p:cNvPr>
          <p:cNvSpPr>
            <a:spLocks noGrp="1"/>
          </p:cNvSpPr>
          <p:nvPr>
            <p:ph type="sldNum" sz="quarter" idx="12"/>
          </p:nvPr>
        </p:nvSpPr>
        <p:spPr/>
        <p:txBody>
          <a:bodyPr/>
          <a:lstStyle/>
          <a:p>
            <a:fld id="{9D195BCC-3514-4B1B-9C18-24F3D67EC549}" type="slidenum">
              <a:rPr lang="de-DE" smtClean="0"/>
              <a:t>55</a:t>
            </a:fld>
            <a:endParaRPr lang="de-DE"/>
          </a:p>
        </p:txBody>
      </p:sp>
      <p:sp>
        <p:nvSpPr>
          <p:cNvPr id="5" name="Text Placeholder 4">
            <a:extLst>
              <a:ext uri="{FF2B5EF4-FFF2-40B4-BE49-F238E27FC236}">
                <a16:creationId xmlns:a16="http://schemas.microsoft.com/office/drawing/2014/main" id="{37A6CA91-1B40-BD41-8C1B-66ECE8055054}"/>
              </a:ext>
            </a:extLst>
          </p:cNvPr>
          <p:cNvSpPr>
            <a:spLocks noGrp="1"/>
          </p:cNvSpPr>
          <p:nvPr>
            <p:ph type="body" sz="quarter" idx="14"/>
          </p:nvPr>
        </p:nvSpPr>
        <p:spPr/>
        <p:txBody>
          <a:bodyPr/>
          <a:lstStyle/>
          <a:p>
            <a:r>
              <a:rPr lang="en-DE"/>
              <a:t>action-sentence compatibility task</a:t>
            </a:r>
          </a:p>
          <a:p>
            <a:r>
              <a:rPr lang="en-DE"/>
              <a:t>TN wurden gebeten, bestimmte Handlungen auszuführen (z.B. greifen, schlucken)</a:t>
            </a:r>
          </a:p>
          <a:p>
            <a:r>
              <a:rPr lang="en-DE"/>
              <a:t>anschließend passende oder unpassende Metapher (z.B. </a:t>
            </a:r>
            <a:r>
              <a:rPr lang="en-DE" i="1"/>
              <a:t>grasp a concept, swallow your pride</a:t>
            </a:r>
            <a:r>
              <a:rPr lang="en-DE"/>
              <a:t>)</a:t>
            </a:r>
          </a:p>
          <a:p>
            <a:r>
              <a:rPr lang="en-DE"/>
              <a:t>TN wurden gebeten, eine Taste zu drücken, </a:t>
            </a:r>
            <a:br>
              <a:rPr lang="en-DE"/>
            </a:br>
            <a:r>
              <a:rPr lang="en-DE"/>
              <a:t>wenn sie den Satz verstanden hatten</a:t>
            </a:r>
          </a:p>
          <a:p>
            <a:r>
              <a:rPr lang="en-DE"/>
              <a:t>deutlich verzögerte Reaktionen bei Mismatch</a:t>
            </a:r>
            <a:br>
              <a:rPr lang="en-DE"/>
            </a:br>
            <a:r>
              <a:rPr lang="en-DE"/>
              <a:t>zwischen Handlung und metaphorischer</a:t>
            </a:r>
            <a:br>
              <a:rPr lang="en-DE"/>
            </a:br>
            <a:r>
              <a:rPr lang="en-DE"/>
              <a:t>Quelldomäne</a:t>
            </a:r>
          </a:p>
        </p:txBody>
      </p:sp>
      <p:sp>
        <p:nvSpPr>
          <p:cNvPr id="6" name="Text Placeholder 5">
            <a:extLst>
              <a:ext uri="{FF2B5EF4-FFF2-40B4-BE49-F238E27FC236}">
                <a16:creationId xmlns:a16="http://schemas.microsoft.com/office/drawing/2014/main" id="{58B3C38F-CC6D-724B-895A-FA6DA74FCAA6}"/>
              </a:ext>
            </a:extLst>
          </p:cNvPr>
          <p:cNvSpPr>
            <a:spLocks noGrp="1"/>
          </p:cNvSpPr>
          <p:nvPr>
            <p:ph type="body" sz="quarter" idx="15"/>
          </p:nvPr>
        </p:nvSpPr>
        <p:spPr/>
        <p:txBody>
          <a:bodyPr/>
          <a:lstStyle/>
          <a:p>
            <a:r>
              <a:rPr lang="en-DE"/>
              <a:t>Wilson &amp; Gibbs (2007)</a:t>
            </a:r>
          </a:p>
        </p:txBody>
      </p:sp>
      <p:pic>
        <p:nvPicPr>
          <p:cNvPr id="7170" name="Picture 2" descr="Greifende Hand">
            <a:extLst>
              <a:ext uri="{FF2B5EF4-FFF2-40B4-BE49-F238E27FC236}">
                <a16:creationId xmlns:a16="http://schemas.microsoft.com/office/drawing/2014/main" id="{C1BC3E9A-8781-4D42-B9A7-D8206BCFD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942" y="2846011"/>
            <a:ext cx="3692824" cy="243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43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D745-95AB-494C-8FB6-4C4332C5AE32}"/>
              </a:ext>
            </a:extLst>
          </p:cNvPr>
          <p:cNvSpPr>
            <a:spLocks noGrp="1"/>
          </p:cNvSpPr>
          <p:nvPr>
            <p:ph type="title"/>
          </p:nvPr>
        </p:nvSpPr>
        <p:spPr/>
        <p:txBody>
          <a:bodyPr/>
          <a:lstStyle/>
          <a:p>
            <a:r>
              <a:rPr lang="en-DE"/>
              <a:t>Experimentelle Studien zu Metaphern</a:t>
            </a:r>
          </a:p>
        </p:txBody>
      </p:sp>
      <p:sp>
        <p:nvSpPr>
          <p:cNvPr id="3" name="Footer Placeholder 2">
            <a:extLst>
              <a:ext uri="{FF2B5EF4-FFF2-40B4-BE49-F238E27FC236}">
                <a16:creationId xmlns:a16="http://schemas.microsoft.com/office/drawing/2014/main" id="{D6F305FC-287B-DD42-9AA2-B5E82C44DEF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29D8674-11E5-AD4C-8DBA-AD74F9EAAFC0}"/>
              </a:ext>
            </a:extLst>
          </p:cNvPr>
          <p:cNvSpPr>
            <a:spLocks noGrp="1"/>
          </p:cNvSpPr>
          <p:nvPr>
            <p:ph type="sldNum" sz="quarter" idx="12"/>
          </p:nvPr>
        </p:nvSpPr>
        <p:spPr/>
        <p:txBody>
          <a:bodyPr/>
          <a:lstStyle/>
          <a:p>
            <a:fld id="{9D195BCC-3514-4B1B-9C18-24F3D67EC549}" type="slidenum">
              <a:rPr lang="de-DE" smtClean="0"/>
              <a:t>56</a:t>
            </a:fld>
            <a:endParaRPr lang="de-DE"/>
          </a:p>
        </p:txBody>
      </p:sp>
      <p:sp>
        <p:nvSpPr>
          <p:cNvPr id="5" name="Text Placeholder 4">
            <a:extLst>
              <a:ext uri="{FF2B5EF4-FFF2-40B4-BE49-F238E27FC236}">
                <a16:creationId xmlns:a16="http://schemas.microsoft.com/office/drawing/2014/main" id="{C596F663-1360-C442-B0BA-3023E92AA1A2}"/>
              </a:ext>
            </a:extLst>
          </p:cNvPr>
          <p:cNvSpPr>
            <a:spLocks noGrp="1"/>
          </p:cNvSpPr>
          <p:nvPr>
            <p:ph type="body" sz="quarter" idx="14"/>
          </p:nvPr>
        </p:nvSpPr>
        <p:spPr>
          <a:xfrm>
            <a:off x="521550" y="1545752"/>
            <a:ext cx="5634627" cy="3311525"/>
          </a:xfrm>
        </p:spPr>
        <p:txBody>
          <a:bodyPr/>
          <a:lstStyle/>
          <a:p>
            <a:r>
              <a:rPr lang="en-DE"/>
              <a:t>TN wurden (von Hilfskraft, die mit der Hypothese der Studie nicht vertraut ist) gebeten, kurz eine Tasse heißen Kaffee oder Eiskaffee zu halten</a:t>
            </a:r>
          </a:p>
          <a:p>
            <a:r>
              <a:rPr lang="en-DE"/>
              <a:t>anschließend erhielten sie Beschreibung einer fiktiven Person und sollten diese auf Persönlichkeits-Fragebogen bewerten</a:t>
            </a:r>
          </a:p>
          <a:p>
            <a:r>
              <a:rPr lang="en-DE"/>
              <a:t>Ergebnis: Temperatur des Getränks wirkt sich signifikant auf Persönlichkeitsbewertung aus</a:t>
            </a:r>
          </a:p>
        </p:txBody>
      </p:sp>
      <p:sp>
        <p:nvSpPr>
          <p:cNvPr id="6" name="Text Placeholder 5">
            <a:extLst>
              <a:ext uri="{FF2B5EF4-FFF2-40B4-BE49-F238E27FC236}">
                <a16:creationId xmlns:a16="http://schemas.microsoft.com/office/drawing/2014/main" id="{35FC6B94-4450-BA4E-9E5D-32CDCCA065B2}"/>
              </a:ext>
            </a:extLst>
          </p:cNvPr>
          <p:cNvSpPr>
            <a:spLocks noGrp="1"/>
          </p:cNvSpPr>
          <p:nvPr>
            <p:ph type="body" sz="quarter" idx="15"/>
          </p:nvPr>
        </p:nvSpPr>
        <p:spPr/>
        <p:txBody>
          <a:bodyPr/>
          <a:lstStyle/>
          <a:p>
            <a:r>
              <a:rPr lang="en-DE"/>
              <a:t>Williams &amp; Bargh (2008)</a:t>
            </a:r>
          </a:p>
        </p:txBody>
      </p:sp>
      <p:pic>
        <p:nvPicPr>
          <p:cNvPr id="3074" name="Picture 2" descr="Kaffee">
            <a:extLst>
              <a:ext uri="{FF2B5EF4-FFF2-40B4-BE49-F238E27FC236}">
                <a16:creationId xmlns:a16="http://schemas.microsoft.com/office/drawing/2014/main" id="{39D77E97-C9CE-9F4B-9FE2-B012DE9D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236" y="3253604"/>
            <a:ext cx="2494236" cy="16628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iskaffee">
            <a:extLst>
              <a:ext uri="{FF2B5EF4-FFF2-40B4-BE49-F238E27FC236}">
                <a16:creationId xmlns:a16="http://schemas.microsoft.com/office/drawing/2014/main" id="{31B96C80-B00B-6C4E-AC89-C3776CDAB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779" y="239132"/>
            <a:ext cx="1976693" cy="29226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EBB680F-466E-C24E-8291-9A06E5A207CE}"/>
              </a:ext>
            </a:extLst>
          </p:cNvPr>
          <p:cNvSpPr/>
          <p:nvPr/>
        </p:nvSpPr>
        <p:spPr>
          <a:xfrm>
            <a:off x="6087798" y="45789"/>
            <a:ext cx="3020706" cy="51040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Person A is...</a:t>
            </a:r>
          </a:p>
          <a:p>
            <a:pPr algn="ctr"/>
            <a:endParaRPr lang="en-GB" sz="1800">
              <a:solidFill>
                <a:schemeClr val="tx1"/>
              </a:solidFill>
            </a:endParaRPr>
          </a:p>
          <a:p>
            <a:pPr algn="ctr"/>
            <a:r>
              <a:rPr lang="en-GB" sz="1800">
                <a:solidFill>
                  <a:schemeClr val="tx1"/>
                </a:solidFill>
              </a:rPr>
              <a:t> </a:t>
            </a:r>
            <a:r>
              <a:rPr lang="en-GB" sz="2400" b="1">
                <a:solidFill>
                  <a:schemeClr val="tx1"/>
                </a:solidFill>
              </a:rPr>
              <a:t>□ </a:t>
            </a:r>
            <a:r>
              <a:rPr lang="en-GB" sz="1800" b="1">
                <a:solidFill>
                  <a:schemeClr val="tx1"/>
                </a:solidFill>
              </a:rPr>
              <a:t>generous/ungenerous</a:t>
            </a:r>
          </a:p>
          <a:p>
            <a:pPr algn="ctr"/>
            <a:r>
              <a:rPr lang="en-GB" sz="2400" b="1">
                <a:solidFill>
                  <a:schemeClr val="tx1"/>
                </a:solidFill>
              </a:rPr>
              <a:t>□</a:t>
            </a:r>
            <a:r>
              <a:rPr lang="en-GB" sz="1800" b="1">
                <a:solidFill>
                  <a:schemeClr val="tx1"/>
                </a:solidFill>
              </a:rPr>
              <a:t> happy/unhappy</a:t>
            </a:r>
          </a:p>
          <a:p>
            <a:pPr algn="ctr"/>
            <a:r>
              <a:rPr lang="en-GB" sz="2400" b="1">
                <a:solidFill>
                  <a:schemeClr val="tx1"/>
                </a:solidFill>
              </a:rPr>
              <a:t>□</a:t>
            </a:r>
            <a:r>
              <a:rPr lang="en-GB" sz="1800" b="1">
                <a:solidFill>
                  <a:schemeClr val="tx1"/>
                </a:solidFill>
              </a:rPr>
              <a:t> good-natured/irritable</a:t>
            </a:r>
          </a:p>
          <a:p>
            <a:pPr algn="ctr"/>
            <a:r>
              <a:rPr lang="en-GB" sz="2400" b="1">
                <a:solidFill>
                  <a:schemeClr val="tx1"/>
                </a:solidFill>
              </a:rPr>
              <a:t>□</a:t>
            </a:r>
            <a:r>
              <a:rPr lang="en-GB" sz="2800" b="1">
                <a:solidFill>
                  <a:schemeClr val="tx1"/>
                </a:solidFill>
              </a:rPr>
              <a:t> </a:t>
            </a:r>
            <a:r>
              <a:rPr lang="en-GB" sz="1800" b="1">
                <a:solidFill>
                  <a:schemeClr val="tx1"/>
                </a:solidFill>
              </a:rPr>
              <a:t> sociable/anti-social</a:t>
            </a:r>
          </a:p>
          <a:p>
            <a:pPr algn="ctr"/>
            <a:r>
              <a:rPr lang="en-GB" sz="2400" b="1">
                <a:solidFill>
                  <a:schemeClr val="tx1"/>
                </a:solidFill>
              </a:rPr>
              <a:t>□ </a:t>
            </a:r>
            <a:r>
              <a:rPr lang="en-GB" sz="1800" b="1">
                <a:solidFill>
                  <a:schemeClr val="tx1"/>
                </a:solidFill>
              </a:rPr>
              <a:t> caring/selfish</a:t>
            </a:r>
            <a:r>
              <a:rPr lang="en-GB" sz="1800">
                <a:solidFill>
                  <a:schemeClr val="tx1"/>
                </a:solidFill>
              </a:rPr>
              <a:t>. </a:t>
            </a:r>
          </a:p>
          <a:p>
            <a:pPr algn="ctr"/>
            <a:endParaRPr lang="en-GB" sz="1800">
              <a:solidFill>
                <a:schemeClr val="tx1"/>
              </a:solidFill>
            </a:endParaRPr>
          </a:p>
          <a:p>
            <a:pPr algn="ctr"/>
            <a:r>
              <a:rPr lang="en-GB" sz="1800">
                <a:solidFill>
                  <a:schemeClr val="tx1"/>
                </a:solidFill>
              </a:rPr>
              <a:t> </a:t>
            </a:r>
            <a:r>
              <a:rPr lang="en-GB" sz="2400">
                <a:solidFill>
                  <a:schemeClr val="tx1"/>
                </a:solidFill>
              </a:rPr>
              <a:t>□</a:t>
            </a:r>
            <a:r>
              <a:rPr lang="en-GB" sz="1800">
                <a:solidFill>
                  <a:schemeClr val="tx1"/>
                </a:solidFill>
              </a:rPr>
              <a:t>  attractive/unattractive</a:t>
            </a:r>
          </a:p>
          <a:p>
            <a:pPr algn="ctr"/>
            <a:r>
              <a:rPr lang="en-GB" sz="2400">
                <a:solidFill>
                  <a:schemeClr val="tx1"/>
                </a:solidFill>
              </a:rPr>
              <a:t>□</a:t>
            </a:r>
            <a:r>
              <a:rPr lang="en-GB" sz="1800">
                <a:solidFill>
                  <a:schemeClr val="tx1"/>
                </a:solidFill>
              </a:rPr>
              <a:t> carefree/serious</a:t>
            </a:r>
          </a:p>
          <a:p>
            <a:pPr algn="ctr"/>
            <a:r>
              <a:rPr lang="en-GB" sz="2400">
                <a:solidFill>
                  <a:schemeClr val="tx1"/>
                </a:solidFill>
              </a:rPr>
              <a:t>□</a:t>
            </a:r>
            <a:r>
              <a:rPr lang="en-GB" sz="1800">
                <a:solidFill>
                  <a:schemeClr val="tx1"/>
                </a:solidFill>
              </a:rPr>
              <a:t> talkative/quiet</a:t>
            </a:r>
          </a:p>
          <a:p>
            <a:pPr algn="ctr"/>
            <a:r>
              <a:rPr lang="en-GB" sz="2400">
                <a:solidFill>
                  <a:schemeClr val="tx1"/>
                </a:solidFill>
              </a:rPr>
              <a:t>□ </a:t>
            </a:r>
            <a:r>
              <a:rPr lang="en-GB" sz="1800">
                <a:solidFill>
                  <a:schemeClr val="tx1"/>
                </a:solidFill>
              </a:rPr>
              <a:t> strong/weak</a:t>
            </a:r>
          </a:p>
          <a:p>
            <a:pPr algn="ctr"/>
            <a:r>
              <a:rPr lang="en-GB" sz="2400">
                <a:solidFill>
                  <a:schemeClr val="tx1"/>
                </a:solidFill>
              </a:rPr>
              <a:t>□  </a:t>
            </a:r>
            <a:r>
              <a:rPr lang="en-GB" sz="1800">
                <a:solidFill>
                  <a:schemeClr val="tx1"/>
                </a:solidFill>
              </a:rPr>
              <a:t>honest/dishonest</a:t>
            </a:r>
            <a:endParaRPr lang="en-DE" sz="3600">
              <a:solidFill>
                <a:schemeClr val="tx1"/>
              </a:solidFill>
            </a:endParaRPr>
          </a:p>
        </p:txBody>
      </p:sp>
    </p:spTree>
    <p:extLst>
      <p:ext uri="{BB962C8B-B14F-4D97-AF65-F5344CB8AC3E}">
        <p14:creationId xmlns:p14="http://schemas.microsoft.com/office/powerpoint/2010/main" val="42493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D745-95AB-494C-8FB6-4C4332C5AE32}"/>
              </a:ext>
            </a:extLst>
          </p:cNvPr>
          <p:cNvSpPr>
            <a:spLocks noGrp="1"/>
          </p:cNvSpPr>
          <p:nvPr>
            <p:ph type="title"/>
          </p:nvPr>
        </p:nvSpPr>
        <p:spPr/>
        <p:txBody>
          <a:bodyPr/>
          <a:lstStyle/>
          <a:p>
            <a:r>
              <a:rPr lang="en-DE"/>
              <a:t>Experimentelle Studien zu Metaphern</a:t>
            </a:r>
          </a:p>
        </p:txBody>
      </p:sp>
      <p:sp>
        <p:nvSpPr>
          <p:cNvPr id="3" name="Footer Placeholder 2">
            <a:extLst>
              <a:ext uri="{FF2B5EF4-FFF2-40B4-BE49-F238E27FC236}">
                <a16:creationId xmlns:a16="http://schemas.microsoft.com/office/drawing/2014/main" id="{D6F305FC-287B-DD42-9AA2-B5E82C44DEF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29D8674-11E5-AD4C-8DBA-AD74F9EAAFC0}"/>
              </a:ext>
            </a:extLst>
          </p:cNvPr>
          <p:cNvSpPr>
            <a:spLocks noGrp="1"/>
          </p:cNvSpPr>
          <p:nvPr>
            <p:ph type="sldNum" sz="quarter" idx="12"/>
          </p:nvPr>
        </p:nvSpPr>
        <p:spPr/>
        <p:txBody>
          <a:bodyPr/>
          <a:lstStyle/>
          <a:p>
            <a:fld id="{9D195BCC-3514-4B1B-9C18-24F3D67EC549}" type="slidenum">
              <a:rPr lang="de-DE" smtClean="0"/>
              <a:t>57</a:t>
            </a:fld>
            <a:endParaRPr lang="de-DE"/>
          </a:p>
        </p:txBody>
      </p:sp>
      <p:sp>
        <p:nvSpPr>
          <p:cNvPr id="5" name="Text Placeholder 4">
            <a:extLst>
              <a:ext uri="{FF2B5EF4-FFF2-40B4-BE49-F238E27FC236}">
                <a16:creationId xmlns:a16="http://schemas.microsoft.com/office/drawing/2014/main" id="{C596F663-1360-C442-B0BA-3023E92AA1A2}"/>
              </a:ext>
            </a:extLst>
          </p:cNvPr>
          <p:cNvSpPr>
            <a:spLocks noGrp="1"/>
          </p:cNvSpPr>
          <p:nvPr>
            <p:ph type="body" sz="quarter" idx="14"/>
          </p:nvPr>
        </p:nvSpPr>
        <p:spPr>
          <a:xfrm>
            <a:off x="521550" y="1545752"/>
            <a:ext cx="5634627" cy="3311525"/>
          </a:xfrm>
        </p:spPr>
        <p:txBody>
          <a:bodyPr/>
          <a:lstStyle/>
          <a:p>
            <a:r>
              <a:rPr lang="en-DE" sz="1800"/>
              <a:t>Replikation zu Williams &amp; Bargh (2008) mit zusätzlicher Kontextmodulation</a:t>
            </a:r>
          </a:p>
          <a:p>
            <a:pPr lvl="1"/>
            <a:r>
              <a:rPr lang="en-DE"/>
              <a:t>die zu bewertenden Personen wurden als "Verbündete" oder "Gegner" eingeführt</a:t>
            </a:r>
          </a:p>
          <a:p>
            <a:pPr lvl="1"/>
            <a:r>
              <a:rPr lang="en-DE"/>
              <a:t>der von W&amp;B (2008) beobachtete Effekt zeigte sich nur bei der Bewertung von "out-group"-Personen, nicht bei der Bewertung von Verbündeten</a:t>
            </a:r>
          </a:p>
          <a:p>
            <a:r>
              <a:rPr lang="en-DE" sz="1800"/>
              <a:t>mögliche Erklärung: Beschreibung der Charaktereigenschaften war neutral gehalten, sodass TN bei "Gegnern" zusätzliche Hinweise (hier: Temperatur) zur Kategorisierung heranzogen</a:t>
            </a:r>
          </a:p>
        </p:txBody>
      </p:sp>
      <p:sp>
        <p:nvSpPr>
          <p:cNvPr id="6" name="Text Placeholder 5">
            <a:extLst>
              <a:ext uri="{FF2B5EF4-FFF2-40B4-BE49-F238E27FC236}">
                <a16:creationId xmlns:a16="http://schemas.microsoft.com/office/drawing/2014/main" id="{35FC6B94-4450-BA4E-9E5D-32CDCCA065B2}"/>
              </a:ext>
            </a:extLst>
          </p:cNvPr>
          <p:cNvSpPr>
            <a:spLocks noGrp="1"/>
          </p:cNvSpPr>
          <p:nvPr>
            <p:ph type="body" sz="quarter" idx="15"/>
          </p:nvPr>
        </p:nvSpPr>
        <p:spPr/>
        <p:txBody>
          <a:bodyPr/>
          <a:lstStyle/>
          <a:p>
            <a:r>
              <a:rPr lang="en-DE"/>
              <a:t>Citron &amp; Goldberg (2014)</a:t>
            </a:r>
          </a:p>
        </p:txBody>
      </p:sp>
      <p:pic>
        <p:nvPicPr>
          <p:cNvPr id="3074" name="Picture 2" descr="Kaffee">
            <a:extLst>
              <a:ext uri="{FF2B5EF4-FFF2-40B4-BE49-F238E27FC236}">
                <a16:creationId xmlns:a16="http://schemas.microsoft.com/office/drawing/2014/main" id="{39D77E97-C9CE-9F4B-9FE2-B012DE9D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236" y="3253604"/>
            <a:ext cx="2494236" cy="16628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iskaffee">
            <a:extLst>
              <a:ext uri="{FF2B5EF4-FFF2-40B4-BE49-F238E27FC236}">
                <a16:creationId xmlns:a16="http://schemas.microsoft.com/office/drawing/2014/main" id="{31B96C80-B00B-6C4E-AC89-C3776CDAB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779" y="239132"/>
            <a:ext cx="1976693" cy="292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074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ree, Coconut Trees, Palm Tree, Watercolor Painting">
            <a:extLst>
              <a:ext uri="{FF2B5EF4-FFF2-40B4-BE49-F238E27FC236}">
                <a16:creationId xmlns:a16="http://schemas.microsoft.com/office/drawing/2014/main" id="{F5095FCE-F44A-DD44-B782-CE109E788B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96"/>
          <a:stretch/>
        </p:blipFill>
        <p:spPr bwMode="auto">
          <a:xfrm>
            <a:off x="7357334" y="2131300"/>
            <a:ext cx="1038025" cy="13525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165644-062E-BE43-AC35-07928EB03D17}"/>
              </a:ext>
            </a:extLst>
          </p:cNvPr>
          <p:cNvSpPr>
            <a:spLocks noGrp="1"/>
          </p:cNvSpPr>
          <p:nvPr>
            <p:ph type="title"/>
          </p:nvPr>
        </p:nvSpPr>
        <p:spPr/>
        <p:txBody>
          <a:bodyPr/>
          <a:lstStyle/>
          <a:p>
            <a:r>
              <a:rPr lang="en-DE"/>
              <a:t>Experimentelle Studien zu Metaphern</a:t>
            </a:r>
          </a:p>
        </p:txBody>
      </p:sp>
      <p:sp>
        <p:nvSpPr>
          <p:cNvPr id="3" name="Footer Placeholder 2">
            <a:extLst>
              <a:ext uri="{FF2B5EF4-FFF2-40B4-BE49-F238E27FC236}">
                <a16:creationId xmlns:a16="http://schemas.microsoft.com/office/drawing/2014/main" id="{9F533B54-8C04-044A-957E-CAAA5F4D3915}"/>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180E672-FDEA-0E42-B29F-F179EAC1B015}"/>
              </a:ext>
            </a:extLst>
          </p:cNvPr>
          <p:cNvSpPr>
            <a:spLocks noGrp="1"/>
          </p:cNvSpPr>
          <p:nvPr>
            <p:ph type="sldNum" sz="quarter" idx="12"/>
          </p:nvPr>
        </p:nvSpPr>
        <p:spPr/>
        <p:txBody>
          <a:bodyPr/>
          <a:lstStyle/>
          <a:p>
            <a:fld id="{9D195BCC-3514-4B1B-9C18-24F3D67EC549}" type="slidenum">
              <a:rPr lang="de-DE" smtClean="0"/>
              <a:t>58</a:t>
            </a:fld>
            <a:endParaRPr lang="de-DE"/>
          </a:p>
        </p:txBody>
      </p:sp>
      <p:sp>
        <p:nvSpPr>
          <p:cNvPr id="5" name="Text Placeholder 4">
            <a:extLst>
              <a:ext uri="{FF2B5EF4-FFF2-40B4-BE49-F238E27FC236}">
                <a16:creationId xmlns:a16="http://schemas.microsoft.com/office/drawing/2014/main" id="{2C1AAA2A-A1D7-A045-8AB0-50AD1378A844}"/>
              </a:ext>
            </a:extLst>
          </p:cNvPr>
          <p:cNvSpPr>
            <a:spLocks noGrp="1"/>
          </p:cNvSpPr>
          <p:nvPr>
            <p:ph type="body" sz="quarter" idx="14"/>
          </p:nvPr>
        </p:nvSpPr>
        <p:spPr>
          <a:xfrm>
            <a:off x="521550" y="1545752"/>
            <a:ext cx="5634626" cy="3311525"/>
          </a:xfrm>
        </p:spPr>
        <p:txBody>
          <a:bodyPr/>
          <a:lstStyle/>
          <a:p>
            <a:r>
              <a:rPr lang="en-DE" sz="1800"/>
              <a:t>Untersuchung der Metapher SOZIALE DISTANZ IST RÄUMLICHE DISTANZ</a:t>
            </a:r>
          </a:p>
          <a:p>
            <a:r>
              <a:rPr lang="en-DE" sz="1800"/>
              <a:t>TN sollten den Weg zeichnen, den sie durch einen Park nehmen, um ein Paket abzuliefern</a:t>
            </a:r>
          </a:p>
          <a:p>
            <a:r>
              <a:rPr lang="en-DE" sz="1800"/>
              <a:t>Auf dem Weg sind einige Strichmännchen eingezeichnet, die als "Fremde" oder "Freunde" vorgestellt werden</a:t>
            </a:r>
          </a:p>
          <a:p>
            <a:r>
              <a:rPr lang="en-DE" sz="1800"/>
              <a:t>Ergebnis: größerer Abstand zwischen der eingezeichneten Linie und Strichmännchen, wenn es sich um "Fremde" handelt</a:t>
            </a:r>
          </a:p>
          <a:p>
            <a:r>
              <a:rPr lang="en-DE" sz="1800"/>
              <a:t>das gilt auch, wenn TN gesagt wird, dass sie mit dem Auto oder sogar mit dem Taxi unterwegs sind.</a:t>
            </a:r>
          </a:p>
        </p:txBody>
      </p:sp>
      <p:sp>
        <p:nvSpPr>
          <p:cNvPr id="6" name="Text Placeholder 5">
            <a:extLst>
              <a:ext uri="{FF2B5EF4-FFF2-40B4-BE49-F238E27FC236}">
                <a16:creationId xmlns:a16="http://schemas.microsoft.com/office/drawing/2014/main" id="{1C4EE3FB-6A14-B147-BBED-5BAC09C54648}"/>
              </a:ext>
            </a:extLst>
          </p:cNvPr>
          <p:cNvSpPr>
            <a:spLocks noGrp="1"/>
          </p:cNvSpPr>
          <p:nvPr>
            <p:ph type="body" sz="quarter" idx="15"/>
          </p:nvPr>
        </p:nvSpPr>
        <p:spPr/>
        <p:txBody>
          <a:bodyPr/>
          <a:lstStyle/>
          <a:p>
            <a:r>
              <a:rPr lang="en-DE"/>
              <a:t>Matthews &amp; Matlock (2011)</a:t>
            </a:r>
          </a:p>
        </p:txBody>
      </p:sp>
      <p:pic>
        <p:nvPicPr>
          <p:cNvPr id="9218" name="Picture 2" descr="Park">
            <a:extLst>
              <a:ext uri="{FF2B5EF4-FFF2-40B4-BE49-F238E27FC236}">
                <a16:creationId xmlns:a16="http://schemas.microsoft.com/office/drawing/2014/main" id="{92D90E26-8134-864E-8122-6167F629E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429863"/>
            <a:ext cx="2627784" cy="1795772"/>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a:extLst>
              <a:ext uri="{FF2B5EF4-FFF2-40B4-BE49-F238E27FC236}">
                <a16:creationId xmlns:a16="http://schemas.microsoft.com/office/drawing/2014/main" id="{3F9676FA-617D-D04B-B503-781F3762EB67}"/>
              </a:ext>
            </a:extLst>
          </p:cNvPr>
          <p:cNvSpPr/>
          <p:nvPr/>
        </p:nvSpPr>
        <p:spPr>
          <a:xfrm>
            <a:off x="6556917" y="1516566"/>
            <a:ext cx="2121568" cy="1784195"/>
          </a:xfrm>
          <a:custGeom>
            <a:avLst/>
            <a:gdLst>
              <a:gd name="connsiteX0" fmla="*/ 0 w 2121568"/>
              <a:gd name="connsiteY0" fmla="*/ 0 h 1784195"/>
              <a:gd name="connsiteX1" fmla="*/ 156117 w 2121568"/>
              <a:gd name="connsiteY1" fmla="*/ 111512 h 1784195"/>
              <a:gd name="connsiteX2" fmla="*/ 245327 w 2121568"/>
              <a:gd name="connsiteY2" fmla="*/ 133814 h 1784195"/>
              <a:gd name="connsiteX3" fmla="*/ 735981 w 2121568"/>
              <a:gd name="connsiteY3" fmla="*/ 156117 h 1784195"/>
              <a:gd name="connsiteX4" fmla="*/ 869795 w 2121568"/>
              <a:gd name="connsiteY4" fmla="*/ 178419 h 1784195"/>
              <a:gd name="connsiteX5" fmla="*/ 1025912 w 2121568"/>
              <a:gd name="connsiteY5" fmla="*/ 200722 h 1784195"/>
              <a:gd name="connsiteX6" fmla="*/ 1226634 w 2121568"/>
              <a:gd name="connsiteY6" fmla="*/ 245327 h 1784195"/>
              <a:gd name="connsiteX7" fmla="*/ 2051824 w 2121568"/>
              <a:gd name="connsiteY7" fmla="*/ 223024 h 1784195"/>
              <a:gd name="connsiteX8" fmla="*/ 2074127 w 2121568"/>
              <a:gd name="connsiteY8" fmla="*/ 312234 h 1784195"/>
              <a:gd name="connsiteX9" fmla="*/ 2029522 w 2121568"/>
              <a:gd name="connsiteY9" fmla="*/ 735980 h 1784195"/>
              <a:gd name="connsiteX10" fmla="*/ 1962615 w 2121568"/>
              <a:gd name="connsiteY10" fmla="*/ 1137424 h 1784195"/>
              <a:gd name="connsiteX11" fmla="*/ 1984917 w 2121568"/>
              <a:gd name="connsiteY11" fmla="*/ 1427356 h 1784195"/>
              <a:gd name="connsiteX12" fmla="*/ 2029522 w 2121568"/>
              <a:gd name="connsiteY12" fmla="*/ 1561171 h 1784195"/>
              <a:gd name="connsiteX13" fmla="*/ 2096429 w 2121568"/>
              <a:gd name="connsiteY13" fmla="*/ 1605775 h 1784195"/>
              <a:gd name="connsiteX14" fmla="*/ 2096429 w 2121568"/>
              <a:gd name="connsiteY14" fmla="*/ 1761893 h 1784195"/>
              <a:gd name="connsiteX15" fmla="*/ 2029522 w 2121568"/>
              <a:gd name="connsiteY15" fmla="*/ 1784195 h 1784195"/>
              <a:gd name="connsiteX16" fmla="*/ 1873405 w 2121568"/>
              <a:gd name="connsiteY16" fmla="*/ 1761893 h 1784195"/>
              <a:gd name="connsiteX17" fmla="*/ 1494263 w 2121568"/>
              <a:gd name="connsiteY17" fmla="*/ 1694985 h 1784195"/>
              <a:gd name="connsiteX18" fmla="*/ 1092820 w 2121568"/>
              <a:gd name="connsiteY18" fmla="*/ 1717288 h 1784195"/>
              <a:gd name="connsiteX19" fmla="*/ 535259 w 2121568"/>
              <a:gd name="connsiteY19" fmla="*/ 1672683 h 1784195"/>
              <a:gd name="connsiteX20" fmla="*/ 111512 w 2121568"/>
              <a:gd name="connsiteY20" fmla="*/ 1650380 h 1784195"/>
              <a:gd name="connsiteX21" fmla="*/ 89210 w 2121568"/>
              <a:gd name="connsiteY21" fmla="*/ 1293541 h 1784195"/>
              <a:gd name="connsiteX22" fmla="*/ 66907 w 2121568"/>
              <a:gd name="connsiteY22" fmla="*/ 1204332 h 1784195"/>
              <a:gd name="connsiteX23" fmla="*/ 44605 w 2121568"/>
              <a:gd name="connsiteY23" fmla="*/ 1092819 h 1784195"/>
              <a:gd name="connsiteX24" fmla="*/ 66907 w 2121568"/>
              <a:gd name="connsiteY24" fmla="*/ 713678 h 1784195"/>
              <a:gd name="connsiteX25" fmla="*/ 89210 w 2121568"/>
              <a:gd name="connsiteY25" fmla="*/ 401444 h 1784195"/>
              <a:gd name="connsiteX26" fmla="*/ 44605 w 2121568"/>
              <a:gd name="connsiteY26" fmla="*/ 356839 h 178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1568" h="1784195">
                <a:moveTo>
                  <a:pt x="0" y="0"/>
                </a:moveTo>
                <a:cubicBezTo>
                  <a:pt x="52039" y="37171"/>
                  <a:pt x="99975" y="80889"/>
                  <a:pt x="156117" y="111512"/>
                </a:cubicBezTo>
                <a:cubicBezTo>
                  <a:pt x="183026" y="126190"/>
                  <a:pt x="214765" y="131463"/>
                  <a:pt x="245327" y="133814"/>
                </a:cubicBezTo>
                <a:cubicBezTo>
                  <a:pt x="408565" y="146371"/>
                  <a:pt x="572430" y="148683"/>
                  <a:pt x="735981" y="156117"/>
                </a:cubicBezTo>
                <a:lnTo>
                  <a:pt x="869795" y="178419"/>
                </a:lnTo>
                <a:cubicBezTo>
                  <a:pt x="921751" y="186412"/>
                  <a:pt x="974060" y="192080"/>
                  <a:pt x="1025912" y="200722"/>
                </a:cubicBezTo>
                <a:cubicBezTo>
                  <a:pt x="1110864" y="214881"/>
                  <a:pt x="1146430" y="225276"/>
                  <a:pt x="1226634" y="245327"/>
                </a:cubicBezTo>
                <a:cubicBezTo>
                  <a:pt x="1501697" y="237893"/>
                  <a:pt x="1777514" y="201368"/>
                  <a:pt x="2051824" y="223024"/>
                </a:cubicBezTo>
                <a:cubicBezTo>
                  <a:pt x="2082381" y="225436"/>
                  <a:pt x="2074127" y="281582"/>
                  <a:pt x="2074127" y="312234"/>
                </a:cubicBezTo>
                <a:cubicBezTo>
                  <a:pt x="2074127" y="839657"/>
                  <a:pt x="2072253" y="493835"/>
                  <a:pt x="2029522" y="735980"/>
                </a:cubicBezTo>
                <a:cubicBezTo>
                  <a:pt x="1916188" y="1378211"/>
                  <a:pt x="2028503" y="807978"/>
                  <a:pt x="1962615" y="1137424"/>
                </a:cubicBezTo>
                <a:cubicBezTo>
                  <a:pt x="1970049" y="1234068"/>
                  <a:pt x="1969800" y="1331613"/>
                  <a:pt x="1984917" y="1427356"/>
                </a:cubicBezTo>
                <a:cubicBezTo>
                  <a:pt x="1992250" y="1473798"/>
                  <a:pt x="1990401" y="1535090"/>
                  <a:pt x="2029522" y="1561171"/>
                </a:cubicBezTo>
                <a:lnTo>
                  <a:pt x="2096429" y="1605775"/>
                </a:lnTo>
                <a:cubicBezTo>
                  <a:pt x="2114527" y="1660069"/>
                  <a:pt x="2142554" y="1704237"/>
                  <a:pt x="2096429" y="1761893"/>
                </a:cubicBezTo>
                <a:cubicBezTo>
                  <a:pt x="2081743" y="1780250"/>
                  <a:pt x="2051824" y="1776761"/>
                  <a:pt x="2029522" y="1784195"/>
                </a:cubicBezTo>
                <a:cubicBezTo>
                  <a:pt x="1977483" y="1776761"/>
                  <a:pt x="1925172" y="1771028"/>
                  <a:pt x="1873405" y="1761893"/>
                </a:cubicBezTo>
                <a:cubicBezTo>
                  <a:pt x="1406603" y="1679516"/>
                  <a:pt x="1858722" y="1747052"/>
                  <a:pt x="1494263" y="1694985"/>
                </a:cubicBezTo>
                <a:cubicBezTo>
                  <a:pt x="1360449" y="1702419"/>
                  <a:pt x="1226841" y="1717288"/>
                  <a:pt x="1092820" y="1717288"/>
                </a:cubicBezTo>
                <a:cubicBezTo>
                  <a:pt x="725930" y="1717288"/>
                  <a:pt x="822156" y="1693176"/>
                  <a:pt x="535259" y="1672683"/>
                </a:cubicBezTo>
                <a:cubicBezTo>
                  <a:pt x="394174" y="1662605"/>
                  <a:pt x="252761" y="1657814"/>
                  <a:pt x="111512" y="1650380"/>
                </a:cubicBezTo>
                <a:cubicBezTo>
                  <a:pt x="104078" y="1531434"/>
                  <a:pt x="101069" y="1412128"/>
                  <a:pt x="89210" y="1293541"/>
                </a:cubicBezTo>
                <a:cubicBezTo>
                  <a:pt x="86160" y="1263042"/>
                  <a:pt x="73556" y="1234254"/>
                  <a:pt x="66907" y="1204332"/>
                </a:cubicBezTo>
                <a:cubicBezTo>
                  <a:pt x="58684" y="1167328"/>
                  <a:pt x="52039" y="1129990"/>
                  <a:pt x="44605" y="1092819"/>
                </a:cubicBezTo>
                <a:cubicBezTo>
                  <a:pt x="52039" y="966439"/>
                  <a:pt x="58756" y="840014"/>
                  <a:pt x="66907" y="713678"/>
                </a:cubicBezTo>
                <a:cubicBezTo>
                  <a:pt x="73625" y="609551"/>
                  <a:pt x="89210" y="505787"/>
                  <a:pt x="89210" y="401444"/>
                </a:cubicBezTo>
                <a:cubicBezTo>
                  <a:pt x="89210" y="298933"/>
                  <a:pt x="72069" y="329374"/>
                  <a:pt x="44605" y="35683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BCD71F73-F542-7146-A4A5-7F65D67AA7C3}"/>
              </a:ext>
            </a:extLst>
          </p:cNvPr>
          <p:cNvSpPr/>
          <p:nvPr/>
        </p:nvSpPr>
        <p:spPr>
          <a:xfrm>
            <a:off x="6516216" y="1152935"/>
            <a:ext cx="2407571" cy="221237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DE" sz="2400"/>
          </a:p>
        </p:txBody>
      </p:sp>
      <p:grpSp>
        <p:nvGrpSpPr>
          <p:cNvPr id="16" name="Group 15">
            <a:extLst>
              <a:ext uri="{FF2B5EF4-FFF2-40B4-BE49-F238E27FC236}">
                <a16:creationId xmlns:a16="http://schemas.microsoft.com/office/drawing/2014/main" id="{0CED307B-5373-964C-AABA-6D7CA46A7171}"/>
              </a:ext>
            </a:extLst>
          </p:cNvPr>
          <p:cNvGrpSpPr/>
          <p:nvPr/>
        </p:nvGrpSpPr>
        <p:grpSpPr>
          <a:xfrm>
            <a:off x="6732240" y="1494805"/>
            <a:ext cx="269240" cy="421914"/>
            <a:chOff x="4059026" y="3595127"/>
            <a:chExt cx="893880" cy="14007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B48040CF-E2A6-0A40-BFC4-A132A7F27A5B}"/>
                    </a:ext>
                  </a:extLst>
                </p14:cNvPr>
                <p14:cNvContentPartPr/>
                <p14:nvPr/>
              </p14:nvContentPartPr>
              <p14:xfrm>
                <a:off x="4059026" y="3834527"/>
                <a:ext cx="22680" cy="68400"/>
              </p14:xfrm>
            </p:contentPart>
          </mc:Choice>
          <mc:Fallback xmlns="">
            <p:pic>
              <p:nvPicPr>
                <p:cNvPr id="11" name="Ink 10">
                  <a:extLst>
                    <a:ext uri="{FF2B5EF4-FFF2-40B4-BE49-F238E27FC236}">
                      <a16:creationId xmlns:a16="http://schemas.microsoft.com/office/drawing/2014/main" id="{B48040CF-E2A6-0A40-BFC4-A132A7F27A5B}"/>
                    </a:ext>
                  </a:extLst>
                </p:cNvPr>
                <p:cNvPicPr/>
                <p:nvPr/>
              </p:nvPicPr>
              <p:blipFill>
                <a:blip r:embed="rId5"/>
                <a:stretch>
                  <a:fillRect/>
                </a:stretch>
              </p:blipFill>
              <p:spPr>
                <a:xfrm>
                  <a:off x="4010264" y="3783817"/>
                  <a:ext cx="117936" cy="16864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8A9892D6-D87A-744E-A917-3E650D8586D0}"/>
                    </a:ext>
                  </a:extLst>
                </p14:cNvPr>
                <p14:cNvContentPartPr/>
                <p14:nvPr/>
              </p14:nvContentPartPr>
              <p14:xfrm>
                <a:off x="4393466" y="3595127"/>
                <a:ext cx="559440" cy="516240"/>
              </p14:xfrm>
            </p:contentPart>
          </mc:Choice>
          <mc:Fallback xmlns="">
            <p:pic>
              <p:nvPicPr>
                <p:cNvPr id="12" name="Ink 11">
                  <a:extLst>
                    <a:ext uri="{FF2B5EF4-FFF2-40B4-BE49-F238E27FC236}">
                      <a16:creationId xmlns:a16="http://schemas.microsoft.com/office/drawing/2014/main" id="{8A9892D6-D87A-744E-A917-3E650D8586D0}"/>
                    </a:ext>
                  </a:extLst>
                </p:cNvPr>
                <p:cNvPicPr/>
                <p:nvPr/>
              </p:nvPicPr>
              <p:blipFill>
                <a:blip r:embed="rId7"/>
                <a:stretch>
                  <a:fillRect/>
                </a:stretch>
              </p:blipFill>
              <p:spPr>
                <a:xfrm>
                  <a:off x="4342174" y="3543861"/>
                  <a:ext cx="659638" cy="61638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B1B67366-58C0-3B4F-9339-73B00F601221}"/>
                    </a:ext>
                  </a:extLst>
                </p14:cNvPr>
                <p14:cNvContentPartPr/>
                <p14:nvPr/>
              </p14:nvContentPartPr>
              <p14:xfrm>
                <a:off x="4616306" y="4080767"/>
                <a:ext cx="111960" cy="435960"/>
              </p14:xfrm>
            </p:contentPart>
          </mc:Choice>
          <mc:Fallback xmlns="">
            <p:pic>
              <p:nvPicPr>
                <p:cNvPr id="13" name="Ink 12">
                  <a:extLst>
                    <a:ext uri="{FF2B5EF4-FFF2-40B4-BE49-F238E27FC236}">
                      <a16:creationId xmlns:a16="http://schemas.microsoft.com/office/drawing/2014/main" id="{B1B67366-58C0-3B4F-9339-73B00F601221}"/>
                    </a:ext>
                  </a:extLst>
                </p:cNvPr>
                <p:cNvPicPr/>
                <p:nvPr/>
              </p:nvPicPr>
              <p:blipFill>
                <a:blip r:embed="rId9"/>
                <a:stretch>
                  <a:fillRect/>
                </a:stretch>
              </p:blipFill>
              <p:spPr>
                <a:xfrm>
                  <a:off x="4565090" y="4029407"/>
                  <a:ext cx="213200" cy="5374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15F1E3D9-6A38-094B-A658-A388DB10680E}"/>
                    </a:ext>
                  </a:extLst>
                </p14:cNvPr>
                <p14:cNvContentPartPr/>
                <p14:nvPr/>
              </p14:nvContentPartPr>
              <p14:xfrm>
                <a:off x="4259546" y="4561007"/>
                <a:ext cx="334800" cy="323280"/>
              </p14:xfrm>
            </p:contentPart>
          </mc:Choice>
          <mc:Fallback xmlns="">
            <p:pic>
              <p:nvPicPr>
                <p:cNvPr id="14" name="Ink 13">
                  <a:extLst>
                    <a:ext uri="{FF2B5EF4-FFF2-40B4-BE49-F238E27FC236}">
                      <a16:creationId xmlns:a16="http://schemas.microsoft.com/office/drawing/2014/main" id="{15F1E3D9-6A38-094B-A658-A388DB10680E}"/>
                    </a:ext>
                  </a:extLst>
                </p:cNvPr>
                <p:cNvPicPr/>
                <p:nvPr/>
              </p:nvPicPr>
              <p:blipFill>
                <a:blip r:embed="rId11"/>
                <a:stretch>
                  <a:fillRect/>
                </a:stretch>
              </p:blipFill>
              <p:spPr>
                <a:xfrm>
                  <a:off x="4208313" y="4509712"/>
                  <a:ext cx="436074" cy="4246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DB81AEE9-5D05-5846-B25E-089EA6218A22}"/>
                    </a:ext>
                  </a:extLst>
                </p14:cNvPr>
                <p14:cNvContentPartPr/>
                <p14:nvPr/>
              </p14:nvContentPartPr>
              <p14:xfrm>
                <a:off x="4571666" y="4594127"/>
                <a:ext cx="245520" cy="401760"/>
              </p14:xfrm>
            </p:contentPart>
          </mc:Choice>
          <mc:Fallback xmlns="">
            <p:pic>
              <p:nvPicPr>
                <p:cNvPr id="15" name="Ink 14">
                  <a:extLst>
                    <a:ext uri="{FF2B5EF4-FFF2-40B4-BE49-F238E27FC236}">
                      <a16:creationId xmlns:a16="http://schemas.microsoft.com/office/drawing/2014/main" id="{DB81AEE9-5D05-5846-B25E-089EA6218A22}"/>
                    </a:ext>
                  </a:extLst>
                </p:cNvPr>
                <p:cNvPicPr/>
                <p:nvPr/>
              </p:nvPicPr>
              <p:blipFill>
                <a:blip r:embed="rId13"/>
                <a:stretch>
                  <a:fillRect/>
                </a:stretch>
              </p:blipFill>
              <p:spPr>
                <a:xfrm>
                  <a:off x="4520417" y="4542864"/>
                  <a:ext cx="346827" cy="503094"/>
                </a:xfrm>
                <a:prstGeom prst="rect">
                  <a:avLst/>
                </a:prstGeom>
              </p:spPr>
            </p:pic>
          </mc:Fallback>
        </mc:AlternateContent>
      </p:grpSp>
      <p:grpSp>
        <p:nvGrpSpPr>
          <p:cNvPr id="21" name="Group 20">
            <a:extLst>
              <a:ext uri="{FF2B5EF4-FFF2-40B4-BE49-F238E27FC236}">
                <a16:creationId xmlns:a16="http://schemas.microsoft.com/office/drawing/2014/main" id="{A76638CA-D0EB-D74E-8FAA-1E6A9A533035}"/>
              </a:ext>
            </a:extLst>
          </p:cNvPr>
          <p:cNvGrpSpPr/>
          <p:nvPr/>
        </p:nvGrpSpPr>
        <p:grpSpPr>
          <a:xfrm>
            <a:off x="7077116" y="2574925"/>
            <a:ext cx="276250" cy="606642"/>
            <a:chOff x="5508386" y="3691247"/>
            <a:chExt cx="538200" cy="1181880"/>
          </a:xfrm>
        </p:grpSpPr>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D6EDC9CC-254C-0243-AFB9-978D57E91F2F}"/>
                    </a:ext>
                  </a:extLst>
                </p14:cNvPr>
                <p14:cNvContentPartPr/>
                <p14:nvPr/>
              </p14:nvContentPartPr>
              <p14:xfrm>
                <a:off x="5619986" y="3691247"/>
                <a:ext cx="426600" cy="512640"/>
              </p14:xfrm>
            </p:contentPart>
          </mc:Choice>
          <mc:Fallback xmlns="">
            <p:pic>
              <p:nvPicPr>
                <p:cNvPr id="17" name="Ink 16">
                  <a:extLst>
                    <a:ext uri="{FF2B5EF4-FFF2-40B4-BE49-F238E27FC236}">
                      <a16:creationId xmlns:a16="http://schemas.microsoft.com/office/drawing/2014/main" id="{D6EDC9CC-254C-0243-AFB9-978D57E91F2F}"/>
                    </a:ext>
                  </a:extLst>
                </p:cNvPr>
                <p:cNvPicPr/>
                <p:nvPr/>
              </p:nvPicPr>
              <p:blipFill>
                <a:blip r:embed="rId15"/>
                <a:stretch>
                  <a:fillRect/>
                </a:stretch>
              </p:blipFill>
              <p:spPr>
                <a:xfrm>
                  <a:off x="5589865" y="3661133"/>
                  <a:ext cx="485441" cy="57146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D685D02-81EB-7B45-9153-3233F4F80682}"/>
                    </a:ext>
                  </a:extLst>
                </p14:cNvPr>
                <p14:cNvContentPartPr/>
                <p14:nvPr/>
              </p14:nvContentPartPr>
              <p14:xfrm>
                <a:off x="5685866" y="4226207"/>
                <a:ext cx="113040" cy="502200"/>
              </p14:xfrm>
            </p:contentPart>
          </mc:Choice>
          <mc:Fallback xmlns="">
            <p:pic>
              <p:nvPicPr>
                <p:cNvPr id="18" name="Ink 17">
                  <a:extLst>
                    <a:ext uri="{FF2B5EF4-FFF2-40B4-BE49-F238E27FC236}">
                      <a16:creationId xmlns:a16="http://schemas.microsoft.com/office/drawing/2014/main" id="{0D685D02-81EB-7B45-9153-3233F4F80682}"/>
                    </a:ext>
                  </a:extLst>
                </p:cNvPr>
                <p:cNvPicPr/>
                <p:nvPr/>
              </p:nvPicPr>
              <p:blipFill>
                <a:blip r:embed="rId17"/>
                <a:stretch>
                  <a:fillRect/>
                </a:stretch>
              </p:blipFill>
              <p:spPr>
                <a:xfrm>
                  <a:off x="5655862" y="4196748"/>
                  <a:ext cx="171653" cy="56181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A0473F29-B7D1-5541-94C8-E1198BE5700E}"/>
                    </a:ext>
                  </a:extLst>
                </p14:cNvPr>
                <p14:cNvContentPartPr/>
                <p14:nvPr/>
              </p14:nvContentPartPr>
              <p14:xfrm>
                <a:off x="5508386" y="4694567"/>
                <a:ext cx="334800" cy="178560"/>
              </p14:xfrm>
            </p:contentPart>
          </mc:Choice>
          <mc:Fallback xmlns="">
            <p:pic>
              <p:nvPicPr>
                <p:cNvPr id="19" name="Ink 18">
                  <a:extLst>
                    <a:ext uri="{FF2B5EF4-FFF2-40B4-BE49-F238E27FC236}">
                      <a16:creationId xmlns:a16="http://schemas.microsoft.com/office/drawing/2014/main" id="{A0473F29-B7D1-5541-94C8-E1198BE5700E}"/>
                    </a:ext>
                  </a:extLst>
                </p:cNvPr>
                <p:cNvPicPr/>
                <p:nvPr/>
              </p:nvPicPr>
              <p:blipFill>
                <a:blip r:embed="rId19"/>
                <a:stretch>
                  <a:fillRect/>
                </a:stretch>
              </p:blipFill>
              <p:spPr>
                <a:xfrm>
                  <a:off x="5478968" y="4664457"/>
                  <a:ext cx="394336" cy="238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7051EB99-7904-1F46-A660-D18EBE8BA294}"/>
                    </a:ext>
                  </a:extLst>
                </p14:cNvPr>
                <p14:cNvContentPartPr/>
                <p14:nvPr/>
              </p14:nvContentPartPr>
              <p14:xfrm>
                <a:off x="5820866" y="4716527"/>
                <a:ext cx="201240" cy="134280"/>
              </p14:xfrm>
            </p:contentPart>
          </mc:Choice>
          <mc:Fallback xmlns="">
            <p:pic>
              <p:nvPicPr>
                <p:cNvPr id="20" name="Ink 19">
                  <a:extLst>
                    <a:ext uri="{FF2B5EF4-FFF2-40B4-BE49-F238E27FC236}">
                      <a16:creationId xmlns:a16="http://schemas.microsoft.com/office/drawing/2014/main" id="{7051EB99-7904-1F46-A660-D18EBE8BA294}"/>
                    </a:ext>
                  </a:extLst>
                </p:cNvPr>
                <p:cNvPicPr/>
                <p:nvPr/>
              </p:nvPicPr>
              <p:blipFill>
                <a:blip r:embed="rId21"/>
                <a:stretch>
                  <a:fillRect/>
                </a:stretch>
              </p:blipFill>
              <p:spPr>
                <a:xfrm>
                  <a:off x="5790715" y="4687153"/>
                  <a:ext cx="260841" cy="193727"/>
                </a:xfrm>
                <a:prstGeom prst="rect">
                  <a:avLst/>
                </a:prstGeom>
              </p:spPr>
            </p:pic>
          </mc:Fallback>
        </mc:AlternateContent>
      </p:grpSp>
      <p:grpSp>
        <p:nvGrpSpPr>
          <p:cNvPr id="23" name="Group 22">
            <a:extLst>
              <a:ext uri="{FF2B5EF4-FFF2-40B4-BE49-F238E27FC236}">
                <a16:creationId xmlns:a16="http://schemas.microsoft.com/office/drawing/2014/main" id="{9A611476-299D-BC46-81CD-9E32C2A8C54F}"/>
              </a:ext>
            </a:extLst>
          </p:cNvPr>
          <p:cNvGrpSpPr/>
          <p:nvPr/>
        </p:nvGrpSpPr>
        <p:grpSpPr>
          <a:xfrm>
            <a:off x="7917845" y="1566813"/>
            <a:ext cx="326563" cy="511742"/>
            <a:chOff x="4059026" y="3595127"/>
            <a:chExt cx="893880" cy="1400760"/>
          </a:xfrm>
        </p:grpSpPr>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E00B5D57-60A1-B54E-811D-73B96E2303CE}"/>
                    </a:ext>
                  </a:extLst>
                </p14:cNvPr>
                <p14:cNvContentPartPr/>
                <p14:nvPr/>
              </p14:nvContentPartPr>
              <p14:xfrm>
                <a:off x="4059026" y="3834527"/>
                <a:ext cx="22680" cy="68400"/>
              </p14:xfrm>
            </p:contentPart>
          </mc:Choice>
          <mc:Fallback xmlns="">
            <p:pic>
              <p:nvPicPr>
                <p:cNvPr id="24" name="Ink 23">
                  <a:extLst>
                    <a:ext uri="{FF2B5EF4-FFF2-40B4-BE49-F238E27FC236}">
                      <a16:creationId xmlns:a16="http://schemas.microsoft.com/office/drawing/2014/main" id="{E00B5D57-60A1-B54E-811D-73B96E2303CE}"/>
                    </a:ext>
                  </a:extLst>
                </p:cNvPr>
                <p:cNvPicPr/>
                <p:nvPr/>
              </p:nvPicPr>
              <p:blipFill>
                <a:blip r:embed="rId5"/>
                <a:stretch>
                  <a:fillRect/>
                </a:stretch>
              </p:blipFill>
              <p:spPr>
                <a:xfrm>
                  <a:off x="4018391" y="3792510"/>
                  <a:ext cx="102060" cy="15145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84456869-70CD-2747-9404-A4EBBD41D71B}"/>
                    </a:ext>
                  </a:extLst>
                </p14:cNvPr>
                <p14:cNvContentPartPr/>
                <p14:nvPr/>
              </p14:nvContentPartPr>
              <p14:xfrm>
                <a:off x="4393466" y="3595127"/>
                <a:ext cx="559440" cy="516240"/>
              </p14:xfrm>
            </p:contentPart>
          </mc:Choice>
          <mc:Fallback xmlns="">
            <p:pic>
              <p:nvPicPr>
                <p:cNvPr id="25" name="Ink 24">
                  <a:extLst>
                    <a:ext uri="{FF2B5EF4-FFF2-40B4-BE49-F238E27FC236}">
                      <a16:creationId xmlns:a16="http://schemas.microsoft.com/office/drawing/2014/main" id="{84456869-70CD-2747-9404-A4EBBD41D71B}"/>
                    </a:ext>
                  </a:extLst>
                </p:cNvPr>
                <p:cNvPicPr/>
                <p:nvPr/>
              </p:nvPicPr>
              <p:blipFill>
                <a:blip r:embed="rId7"/>
                <a:stretch>
                  <a:fillRect/>
                </a:stretch>
              </p:blipFill>
              <p:spPr>
                <a:xfrm>
                  <a:off x="4351114" y="3552764"/>
                  <a:ext cx="643159" cy="59998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0AF8C658-6800-FC4D-8D1F-677AF23D60D5}"/>
                    </a:ext>
                  </a:extLst>
                </p14:cNvPr>
                <p14:cNvContentPartPr/>
                <p14:nvPr/>
              </p14:nvContentPartPr>
              <p14:xfrm>
                <a:off x="4616306" y="4080767"/>
                <a:ext cx="111960" cy="435960"/>
              </p14:xfrm>
            </p:contentPart>
          </mc:Choice>
          <mc:Fallback xmlns="">
            <p:pic>
              <p:nvPicPr>
                <p:cNvPr id="26" name="Ink 25">
                  <a:extLst>
                    <a:ext uri="{FF2B5EF4-FFF2-40B4-BE49-F238E27FC236}">
                      <a16:creationId xmlns:a16="http://schemas.microsoft.com/office/drawing/2014/main" id="{0AF8C658-6800-FC4D-8D1F-677AF23D60D5}"/>
                    </a:ext>
                  </a:extLst>
                </p:cNvPr>
                <p:cNvPicPr/>
                <p:nvPr/>
              </p:nvPicPr>
              <p:blipFill>
                <a:blip r:embed="rId9"/>
                <a:stretch>
                  <a:fillRect/>
                </a:stretch>
              </p:blipFill>
              <p:spPr>
                <a:xfrm>
                  <a:off x="4574075" y="4038450"/>
                  <a:ext cx="195439" cy="51960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7F9DAC3E-741F-8A43-A329-B4E4020692F4}"/>
                    </a:ext>
                  </a:extLst>
                </p14:cNvPr>
                <p14:cNvContentPartPr/>
                <p14:nvPr/>
              </p14:nvContentPartPr>
              <p14:xfrm>
                <a:off x="4259546" y="4561007"/>
                <a:ext cx="334800" cy="323280"/>
              </p14:xfrm>
            </p:contentPart>
          </mc:Choice>
          <mc:Fallback xmlns="">
            <p:pic>
              <p:nvPicPr>
                <p:cNvPr id="27" name="Ink 26">
                  <a:extLst>
                    <a:ext uri="{FF2B5EF4-FFF2-40B4-BE49-F238E27FC236}">
                      <a16:creationId xmlns:a16="http://schemas.microsoft.com/office/drawing/2014/main" id="{7F9DAC3E-741F-8A43-A329-B4E4020692F4}"/>
                    </a:ext>
                  </a:extLst>
                </p:cNvPr>
                <p:cNvPicPr/>
                <p:nvPr/>
              </p:nvPicPr>
              <p:blipFill>
                <a:blip r:embed="rId11"/>
                <a:stretch>
                  <a:fillRect/>
                </a:stretch>
              </p:blipFill>
              <p:spPr>
                <a:xfrm>
                  <a:off x="4217204" y="4518755"/>
                  <a:ext cx="418500" cy="40680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ED34A6BF-47CC-0D42-B2D2-FF1F4CB3ED6D}"/>
                    </a:ext>
                  </a:extLst>
                </p14:cNvPr>
                <p14:cNvContentPartPr/>
                <p14:nvPr/>
              </p14:nvContentPartPr>
              <p14:xfrm>
                <a:off x="4571666" y="4594127"/>
                <a:ext cx="245520" cy="401760"/>
              </p14:xfrm>
            </p:contentPart>
          </mc:Choice>
          <mc:Fallback xmlns="">
            <p:pic>
              <p:nvPicPr>
                <p:cNvPr id="28" name="Ink 27">
                  <a:extLst>
                    <a:ext uri="{FF2B5EF4-FFF2-40B4-BE49-F238E27FC236}">
                      <a16:creationId xmlns:a16="http://schemas.microsoft.com/office/drawing/2014/main" id="{ED34A6BF-47CC-0D42-B2D2-FF1F4CB3ED6D}"/>
                    </a:ext>
                  </a:extLst>
                </p:cNvPr>
                <p:cNvPicPr/>
                <p:nvPr/>
              </p:nvPicPr>
              <p:blipFill>
                <a:blip r:embed="rId13"/>
                <a:stretch>
                  <a:fillRect/>
                </a:stretch>
              </p:blipFill>
              <p:spPr>
                <a:xfrm>
                  <a:off x="4529437" y="4551785"/>
                  <a:ext cx="328997" cy="485460"/>
                </a:xfrm>
                <a:prstGeom prst="rect">
                  <a:avLst/>
                </a:prstGeom>
              </p:spPr>
            </p:pic>
          </mc:Fallback>
        </mc:AlternateContent>
      </p:grpSp>
      <p:pic>
        <p:nvPicPr>
          <p:cNvPr id="30" name="Picture 4" descr="Tree, Coconut Trees, Palm Tree, Watercolor Painting">
            <a:extLst>
              <a:ext uri="{FF2B5EF4-FFF2-40B4-BE49-F238E27FC236}">
                <a16:creationId xmlns:a16="http://schemas.microsoft.com/office/drawing/2014/main" id="{AE249EA4-236E-424A-99D9-2B267B37C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04" r="30223"/>
          <a:stretch/>
        </p:blipFill>
        <p:spPr bwMode="auto">
          <a:xfrm>
            <a:off x="8397443" y="1250509"/>
            <a:ext cx="507512" cy="133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67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0C60-D2BA-EC4E-8217-821FB73F699E}"/>
              </a:ext>
            </a:extLst>
          </p:cNvPr>
          <p:cNvSpPr>
            <a:spLocks noGrp="1"/>
          </p:cNvSpPr>
          <p:nvPr>
            <p:ph type="title"/>
          </p:nvPr>
        </p:nvSpPr>
        <p:spPr/>
        <p:txBody>
          <a:bodyPr/>
          <a:lstStyle/>
          <a:p>
            <a:r>
              <a:rPr lang="en-DE"/>
              <a:t>Experimentelle Studien zu Metaphern</a:t>
            </a:r>
          </a:p>
        </p:txBody>
      </p:sp>
      <p:sp>
        <p:nvSpPr>
          <p:cNvPr id="3" name="Footer Placeholder 2">
            <a:extLst>
              <a:ext uri="{FF2B5EF4-FFF2-40B4-BE49-F238E27FC236}">
                <a16:creationId xmlns:a16="http://schemas.microsoft.com/office/drawing/2014/main" id="{75A8CDA0-C699-4045-B9B3-40A74F11F0A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40200FC-8FD2-B847-B409-F3FD44E8411E}"/>
              </a:ext>
            </a:extLst>
          </p:cNvPr>
          <p:cNvSpPr>
            <a:spLocks noGrp="1"/>
          </p:cNvSpPr>
          <p:nvPr>
            <p:ph type="sldNum" sz="quarter" idx="12"/>
          </p:nvPr>
        </p:nvSpPr>
        <p:spPr/>
        <p:txBody>
          <a:bodyPr/>
          <a:lstStyle/>
          <a:p>
            <a:fld id="{9D195BCC-3514-4B1B-9C18-24F3D67EC549}" type="slidenum">
              <a:rPr lang="de-DE" smtClean="0"/>
              <a:t>59</a:t>
            </a:fld>
            <a:endParaRPr lang="de-DE"/>
          </a:p>
        </p:txBody>
      </p:sp>
      <p:sp>
        <p:nvSpPr>
          <p:cNvPr id="5" name="Text Placeholder 4">
            <a:extLst>
              <a:ext uri="{FF2B5EF4-FFF2-40B4-BE49-F238E27FC236}">
                <a16:creationId xmlns:a16="http://schemas.microsoft.com/office/drawing/2014/main" id="{E8E8D179-D220-6D48-BF16-CB81ABD8EFED}"/>
              </a:ext>
            </a:extLst>
          </p:cNvPr>
          <p:cNvSpPr>
            <a:spLocks noGrp="1"/>
          </p:cNvSpPr>
          <p:nvPr>
            <p:ph type="body" sz="quarter" idx="14"/>
          </p:nvPr>
        </p:nvSpPr>
        <p:spPr/>
        <p:txBody>
          <a:bodyPr/>
          <a:lstStyle/>
          <a:p>
            <a:r>
              <a:rPr lang="de-DE"/>
              <a:t>Wenn ProbandInnen gebeten werden, sich an Erfahrungen sozialer Isolation zu erinnern, und anschließend die Raumtemperatur zu schätzen, geben sie signifikant niedrigere Schätzungen an als ProbandInnen, die sich an Erlebnisse sozialer Integration erinnern sollten </a:t>
            </a:r>
            <a:r>
              <a:rPr lang="de-DE" sz="1800"/>
              <a:t>(Zhong &amp; Leonardelli 2008)</a:t>
            </a:r>
          </a:p>
          <a:p>
            <a:r>
              <a:rPr lang="de-DE"/>
              <a:t>Physische Wärme führt zu einem stärkeren Gefühl sozialer Nähe zu einer Person </a:t>
            </a:r>
            <a:r>
              <a:rPr lang="de-DE" sz="1800"/>
              <a:t>(Ijzerman &amp; Semin 2009; Schilder et al. 2014)</a:t>
            </a:r>
          </a:p>
          <a:p>
            <a:r>
              <a:rPr lang="de-DE"/>
              <a:t>Physische Wärme steigert das Gefühl des Vertrauens gegenüber einer dritten Person </a:t>
            </a:r>
            <a:r>
              <a:rPr lang="de-DE" sz="1800"/>
              <a:t>(Kang, Williams, Clark, Gray &amp; Bargh 2011)</a:t>
            </a:r>
          </a:p>
          <a:p>
            <a:endParaRPr lang="en-DE"/>
          </a:p>
        </p:txBody>
      </p:sp>
      <p:sp>
        <p:nvSpPr>
          <p:cNvPr id="6" name="Text Placeholder 5">
            <a:extLst>
              <a:ext uri="{FF2B5EF4-FFF2-40B4-BE49-F238E27FC236}">
                <a16:creationId xmlns:a16="http://schemas.microsoft.com/office/drawing/2014/main" id="{E0C2D834-73F8-9741-BF91-953CDFD1EDB1}"/>
              </a:ext>
            </a:extLst>
          </p:cNvPr>
          <p:cNvSpPr>
            <a:spLocks noGrp="1"/>
          </p:cNvSpPr>
          <p:nvPr>
            <p:ph type="body" sz="quarter" idx="15"/>
          </p:nvPr>
        </p:nvSpPr>
        <p:spPr/>
        <p:txBody>
          <a:bodyPr/>
          <a:lstStyle/>
          <a:p>
            <a:r>
              <a:rPr lang="en-DE"/>
              <a:t>Noch mehr ZUNEIGUNG IST WÄRME</a:t>
            </a:r>
          </a:p>
        </p:txBody>
      </p:sp>
    </p:spTree>
    <p:extLst>
      <p:ext uri="{BB962C8B-B14F-4D97-AF65-F5344CB8AC3E}">
        <p14:creationId xmlns:p14="http://schemas.microsoft.com/office/powerpoint/2010/main" val="70581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B155-9665-4146-AC7E-BD496B311BB6}"/>
              </a:ext>
            </a:extLst>
          </p:cNvPr>
          <p:cNvSpPr>
            <a:spLocks noGrp="1"/>
          </p:cNvSpPr>
          <p:nvPr>
            <p:ph type="title"/>
          </p:nvPr>
        </p:nvSpPr>
        <p:spPr/>
        <p:txBody>
          <a:bodyPr/>
          <a:lstStyle/>
          <a:p>
            <a:r>
              <a:rPr lang="en-DE"/>
              <a:t>Was ist Bedeutung?</a:t>
            </a:r>
          </a:p>
        </p:txBody>
      </p:sp>
      <p:sp>
        <p:nvSpPr>
          <p:cNvPr id="3" name="Footer Placeholder 2">
            <a:extLst>
              <a:ext uri="{FF2B5EF4-FFF2-40B4-BE49-F238E27FC236}">
                <a16:creationId xmlns:a16="http://schemas.microsoft.com/office/drawing/2014/main" id="{B8E36BFF-3C40-8A40-8AD0-5F83434FD7A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EDE24FA4-CAD9-7248-94DD-6463FC8EE0E5}"/>
              </a:ext>
            </a:extLst>
          </p:cNvPr>
          <p:cNvSpPr>
            <a:spLocks noGrp="1"/>
          </p:cNvSpPr>
          <p:nvPr>
            <p:ph type="sldNum" sz="quarter" idx="12"/>
          </p:nvPr>
        </p:nvSpPr>
        <p:spPr/>
        <p:txBody>
          <a:bodyPr/>
          <a:lstStyle/>
          <a:p>
            <a:fld id="{9D195BCC-3514-4B1B-9C18-24F3D67EC549}" type="slidenum">
              <a:rPr lang="de-DE" smtClean="0"/>
              <a:t>6</a:t>
            </a:fld>
            <a:endParaRPr lang="de-DE"/>
          </a:p>
        </p:txBody>
      </p:sp>
      <p:sp>
        <p:nvSpPr>
          <p:cNvPr id="5" name="Text Placeholder 4">
            <a:extLst>
              <a:ext uri="{FF2B5EF4-FFF2-40B4-BE49-F238E27FC236}">
                <a16:creationId xmlns:a16="http://schemas.microsoft.com/office/drawing/2014/main" id="{AF67CF58-EB5E-DE4B-8B1F-E44CBA949AE5}"/>
              </a:ext>
            </a:extLst>
          </p:cNvPr>
          <p:cNvSpPr>
            <a:spLocks noGrp="1"/>
          </p:cNvSpPr>
          <p:nvPr>
            <p:ph type="body" sz="quarter" idx="14"/>
          </p:nvPr>
        </p:nvSpPr>
        <p:spPr/>
        <p:txBody>
          <a:bodyPr/>
          <a:lstStyle/>
          <a:p>
            <a:endParaRPr lang="en-DE"/>
          </a:p>
        </p:txBody>
      </p:sp>
      <p:sp>
        <p:nvSpPr>
          <p:cNvPr id="6" name="Text Placeholder 5">
            <a:extLst>
              <a:ext uri="{FF2B5EF4-FFF2-40B4-BE49-F238E27FC236}">
                <a16:creationId xmlns:a16="http://schemas.microsoft.com/office/drawing/2014/main" id="{0EE19DE8-0A47-4548-9F2D-0BAD339A5F12}"/>
              </a:ext>
            </a:extLst>
          </p:cNvPr>
          <p:cNvSpPr>
            <a:spLocks noGrp="1"/>
          </p:cNvSpPr>
          <p:nvPr>
            <p:ph type="body" sz="quarter" idx="15"/>
          </p:nvPr>
        </p:nvSpPr>
        <p:spPr/>
        <p:txBody>
          <a:bodyPr/>
          <a:lstStyle/>
          <a:p>
            <a:r>
              <a:rPr lang="en-DE"/>
              <a:t>Was bedeutet das Wort </a:t>
            </a:r>
            <a:r>
              <a:rPr lang="en-DE" i="1"/>
              <a:t>Ei?</a:t>
            </a:r>
            <a:endParaRPr lang="en-DE"/>
          </a:p>
        </p:txBody>
      </p:sp>
      <p:sp>
        <p:nvSpPr>
          <p:cNvPr id="7" name="Inhaltsplatzhalter 2">
            <a:extLst>
              <a:ext uri="{FF2B5EF4-FFF2-40B4-BE49-F238E27FC236}">
                <a16:creationId xmlns:a16="http://schemas.microsoft.com/office/drawing/2014/main" id="{06EA49F8-7456-CE49-BE27-31248D8DFEA3}"/>
              </a:ext>
            </a:extLst>
          </p:cNvPr>
          <p:cNvSpPr txBox="1">
            <a:spLocks/>
          </p:cNvSpPr>
          <p:nvPr/>
        </p:nvSpPr>
        <p:spPr>
          <a:xfrm>
            <a:off x="673224" y="2114277"/>
            <a:ext cx="1306488" cy="604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t>Das Ei</a:t>
            </a:r>
          </a:p>
        </p:txBody>
      </p:sp>
      <p:sp>
        <p:nvSpPr>
          <p:cNvPr id="8" name="Ellipse 3">
            <a:extLst>
              <a:ext uri="{FF2B5EF4-FFF2-40B4-BE49-F238E27FC236}">
                <a16:creationId xmlns:a16="http://schemas.microsoft.com/office/drawing/2014/main" id="{AA464172-0B81-CD4C-BB18-055878A54C57}"/>
              </a:ext>
            </a:extLst>
          </p:cNvPr>
          <p:cNvSpPr/>
          <p:nvPr/>
        </p:nvSpPr>
        <p:spPr>
          <a:xfrm>
            <a:off x="1979712" y="2070869"/>
            <a:ext cx="576064" cy="748680"/>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Inhaltsplatzhalter 2">
            <a:extLst>
              <a:ext uri="{FF2B5EF4-FFF2-40B4-BE49-F238E27FC236}">
                <a16:creationId xmlns:a16="http://schemas.microsoft.com/office/drawing/2014/main" id="{0608058E-3108-DC4D-BC5A-28D24162777B}"/>
              </a:ext>
            </a:extLst>
          </p:cNvPr>
          <p:cNvSpPr txBox="1">
            <a:spLocks/>
          </p:cNvSpPr>
          <p:nvPr/>
        </p:nvSpPr>
        <p:spPr>
          <a:xfrm>
            <a:off x="2751112" y="2142878"/>
            <a:ext cx="4485184"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t>ist im Kühlschrank.</a:t>
            </a:r>
          </a:p>
        </p:txBody>
      </p:sp>
      <p:sp>
        <p:nvSpPr>
          <p:cNvPr id="10" name="Inhaltsplatzhalter 2">
            <a:extLst>
              <a:ext uri="{FF2B5EF4-FFF2-40B4-BE49-F238E27FC236}">
                <a16:creationId xmlns:a16="http://schemas.microsoft.com/office/drawing/2014/main" id="{D7C76503-B202-B34F-9974-1A802BCA671F}"/>
              </a:ext>
            </a:extLst>
          </p:cNvPr>
          <p:cNvSpPr txBox="1">
            <a:spLocks/>
          </p:cNvSpPr>
          <p:nvPr/>
        </p:nvSpPr>
        <p:spPr>
          <a:xfrm>
            <a:off x="683568" y="3554436"/>
            <a:ext cx="1306488" cy="604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t>Das Ei</a:t>
            </a:r>
          </a:p>
        </p:txBody>
      </p:sp>
      <p:sp>
        <p:nvSpPr>
          <p:cNvPr id="11" name="Ellipse 6">
            <a:extLst>
              <a:ext uri="{FF2B5EF4-FFF2-40B4-BE49-F238E27FC236}">
                <a16:creationId xmlns:a16="http://schemas.microsoft.com/office/drawing/2014/main" id="{5B9C8217-8D96-2C40-9B8A-2786BD5951CE}"/>
              </a:ext>
            </a:extLst>
          </p:cNvPr>
          <p:cNvSpPr/>
          <p:nvPr/>
        </p:nvSpPr>
        <p:spPr>
          <a:xfrm>
            <a:off x="1979712" y="3511029"/>
            <a:ext cx="576064" cy="748680"/>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Inhaltsplatzhalter 2">
            <a:extLst>
              <a:ext uri="{FF2B5EF4-FFF2-40B4-BE49-F238E27FC236}">
                <a16:creationId xmlns:a16="http://schemas.microsoft.com/office/drawing/2014/main" id="{95FFBEE4-08AA-A245-8F77-D8BD542F1365}"/>
              </a:ext>
            </a:extLst>
          </p:cNvPr>
          <p:cNvSpPr txBox="1">
            <a:spLocks/>
          </p:cNvSpPr>
          <p:nvPr/>
        </p:nvSpPr>
        <p:spPr>
          <a:xfrm>
            <a:off x="2751112" y="3583037"/>
            <a:ext cx="4485184"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t>brät in der Pfanne.</a:t>
            </a:r>
          </a:p>
        </p:txBody>
      </p:sp>
      <p:sp>
        <p:nvSpPr>
          <p:cNvPr id="13" name="Freihandform 8">
            <a:extLst>
              <a:ext uri="{FF2B5EF4-FFF2-40B4-BE49-F238E27FC236}">
                <a16:creationId xmlns:a16="http://schemas.microsoft.com/office/drawing/2014/main" id="{1455A996-7E0F-C949-ADDD-AC3B87B07C52}"/>
              </a:ext>
            </a:extLst>
          </p:cNvPr>
          <p:cNvSpPr/>
          <p:nvPr/>
        </p:nvSpPr>
        <p:spPr>
          <a:xfrm>
            <a:off x="1907704" y="3418942"/>
            <a:ext cx="906578" cy="884175"/>
          </a:xfrm>
          <a:custGeom>
            <a:avLst/>
            <a:gdLst>
              <a:gd name="connsiteX0" fmla="*/ 157655 w 1870841"/>
              <a:gd name="connsiteY0" fmla="*/ 578069 h 1608083"/>
              <a:gd name="connsiteX1" fmla="*/ 105104 w 1870841"/>
              <a:gd name="connsiteY1" fmla="*/ 620110 h 1608083"/>
              <a:gd name="connsiteX2" fmla="*/ 52552 w 1870841"/>
              <a:gd name="connsiteY2" fmla="*/ 714704 h 1608083"/>
              <a:gd name="connsiteX3" fmla="*/ 31531 w 1870841"/>
              <a:gd name="connsiteY3" fmla="*/ 756745 h 1608083"/>
              <a:gd name="connsiteX4" fmla="*/ 0 w 1870841"/>
              <a:gd name="connsiteY4" fmla="*/ 851338 h 1608083"/>
              <a:gd name="connsiteX5" fmla="*/ 31531 w 1870841"/>
              <a:gd name="connsiteY5" fmla="*/ 945931 h 1608083"/>
              <a:gd name="connsiteX6" fmla="*/ 63062 w 1870841"/>
              <a:gd name="connsiteY6" fmla="*/ 956441 h 1608083"/>
              <a:gd name="connsiteX7" fmla="*/ 94593 w 1870841"/>
              <a:gd name="connsiteY7" fmla="*/ 977462 h 1608083"/>
              <a:gd name="connsiteX8" fmla="*/ 178676 w 1870841"/>
              <a:gd name="connsiteY8" fmla="*/ 1008993 h 1608083"/>
              <a:gd name="connsiteX9" fmla="*/ 199697 w 1870841"/>
              <a:gd name="connsiteY9" fmla="*/ 1040524 h 1608083"/>
              <a:gd name="connsiteX10" fmla="*/ 157655 w 1870841"/>
              <a:gd name="connsiteY10" fmla="*/ 1145628 h 1608083"/>
              <a:gd name="connsiteX11" fmla="*/ 157655 w 1870841"/>
              <a:gd name="connsiteY11" fmla="*/ 1355835 h 1608083"/>
              <a:gd name="connsiteX12" fmla="*/ 189186 w 1870841"/>
              <a:gd name="connsiteY12" fmla="*/ 1376855 h 1608083"/>
              <a:gd name="connsiteX13" fmla="*/ 231228 w 1870841"/>
              <a:gd name="connsiteY13" fmla="*/ 1387366 h 1608083"/>
              <a:gd name="connsiteX14" fmla="*/ 294290 w 1870841"/>
              <a:gd name="connsiteY14" fmla="*/ 1408386 h 1608083"/>
              <a:gd name="connsiteX15" fmla="*/ 325821 w 1870841"/>
              <a:gd name="connsiteY15" fmla="*/ 1418897 h 1608083"/>
              <a:gd name="connsiteX16" fmla="*/ 346841 w 1870841"/>
              <a:gd name="connsiteY16" fmla="*/ 1460938 h 1608083"/>
              <a:gd name="connsiteX17" fmla="*/ 388883 w 1870841"/>
              <a:gd name="connsiteY17" fmla="*/ 1492469 h 1608083"/>
              <a:gd name="connsiteX18" fmla="*/ 557048 w 1870841"/>
              <a:gd name="connsiteY18" fmla="*/ 1524000 h 1608083"/>
              <a:gd name="connsiteX19" fmla="*/ 630621 w 1870841"/>
              <a:gd name="connsiteY19" fmla="*/ 1576552 h 1608083"/>
              <a:gd name="connsiteX20" fmla="*/ 662152 w 1870841"/>
              <a:gd name="connsiteY20" fmla="*/ 1597573 h 1608083"/>
              <a:gd name="connsiteX21" fmla="*/ 704193 w 1870841"/>
              <a:gd name="connsiteY21" fmla="*/ 1608083 h 1608083"/>
              <a:gd name="connsiteX22" fmla="*/ 903890 w 1870841"/>
              <a:gd name="connsiteY22" fmla="*/ 1566041 h 1608083"/>
              <a:gd name="connsiteX23" fmla="*/ 987972 w 1870841"/>
              <a:gd name="connsiteY23" fmla="*/ 1576552 h 1608083"/>
              <a:gd name="connsiteX24" fmla="*/ 1030014 w 1870841"/>
              <a:gd name="connsiteY24" fmla="*/ 1587062 h 1608083"/>
              <a:gd name="connsiteX25" fmla="*/ 1072055 w 1870841"/>
              <a:gd name="connsiteY25" fmla="*/ 1576552 h 1608083"/>
              <a:gd name="connsiteX26" fmla="*/ 1198179 w 1870841"/>
              <a:gd name="connsiteY26" fmla="*/ 1481959 h 1608083"/>
              <a:gd name="connsiteX27" fmla="*/ 1303283 w 1870841"/>
              <a:gd name="connsiteY27" fmla="*/ 1502979 h 1608083"/>
              <a:gd name="connsiteX28" fmla="*/ 1334814 w 1870841"/>
              <a:gd name="connsiteY28" fmla="*/ 1439917 h 1608083"/>
              <a:gd name="connsiteX29" fmla="*/ 1313793 w 1870841"/>
              <a:gd name="connsiteY29" fmla="*/ 1313793 h 1608083"/>
              <a:gd name="connsiteX30" fmla="*/ 1292772 w 1870841"/>
              <a:gd name="connsiteY30" fmla="*/ 1271752 h 1608083"/>
              <a:gd name="connsiteX31" fmla="*/ 1366345 w 1870841"/>
              <a:gd name="connsiteY31" fmla="*/ 1240221 h 1608083"/>
              <a:gd name="connsiteX32" fmla="*/ 1870841 w 1870841"/>
              <a:gd name="connsiteY32" fmla="*/ 1208690 h 1608083"/>
              <a:gd name="connsiteX33" fmla="*/ 1723697 w 1870841"/>
              <a:gd name="connsiteY33" fmla="*/ 1145628 h 1608083"/>
              <a:gd name="connsiteX34" fmla="*/ 1671145 w 1870841"/>
              <a:gd name="connsiteY34" fmla="*/ 1135117 h 1608083"/>
              <a:gd name="connsiteX35" fmla="*/ 1587062 w 1870841"/>
              <a:gd name="connsiteY35" fmla="*/ 1072055 h 1608083"/>
              <a:gd name="connsiteX36" fmla="*/ 1618593 w 1870841"/>
              <a:gd name="connsiteY36" fmla="*/ 1051035 h 1608083"/>
              <a:gd name="connsiteX37" fmla="*/ 1765738 w 1870841"/>
              <a:gd name="connsiteY37" fmla="*/ 1030014 h 1608083"/>
              <a:gd name="connsiteX38" fmla="*/ 1870841 w 1870841"/>
              <a:gd name="connsiteY38" fmla="*/ 1008993 h 1608083"/>
              <a:gd name="connsiteX39" fmla="*/ 1860331 w 1870841"/>
              <a:gd name="connsiteY39" fmla="*/ 977462 h 1608083"/>
              <a:gd name="connsiteX40" fmla="*/ 1786759 w 1870841"/>
              <a:gd name="connsiteY40" fmla="*/ 945931 h 1608083"/>
              <a:gd name="connsiteX41" fmla="*/ 1755228 w 1870841"/>
              <a:gd name="connsiteY41" fmla="*/ 924910 h 1608083"/>
              <a:gd name="connsiteX42" fmla="*/ 1723697 w 1870841"/>
              <a:gd name="connsiteY42" fmla="*/ 882869 h 1608083"/>
              <a:gd name="connsiteX43" fmla="*/ 1692166 w 1870841"/>
              <a:gd name="connsiteY43" fmla="*/ 851338 h 1608083"/>
              <a:gd name="connsiteX44" fmla="*/ 1692166 w 1870841"/>
              <a:gd name="connsiteY44" fmla="*/ 746235 h 1608083"/>
              <a:gd name="connsiteX45" fmla="*/ 1660635 w 1870841"/>
              <a:gd name="connsiteY45" fmla="*/ 725214 h 1608083"/>
              <a:gd name="connsiteX46" fmla="*/ 1618593 w 1870841"/>
              <a:gd name="connsiteY46" fmla="*/ 714704 h 1608083"/>
              <a:gd name="connsiteX47" fmla="*/ 1576552 w 1870841"/>
              <a:gd name="connsiteY47" fmla="*/ 693683 h 1608083"/>
              <a:gd name="connsiteX48" fmla="*/ 1513490 w 1870841"/>
              <a:gd name="connsiteY48" fmla="*/ 672662 h 1608083"/>
              <a:gd name="connsiteX49" fmla="*/ 1502979 w 1870841"/>
              <a:gd name="connsiteY49" fmla="*/ 641131 h 1608083"/>
              <a:gd name="connsiteX50" fmla="*/ 1460938 w 1870841"/>
              <a:gd name="connsiteY50" fmla="*/ 620110 h 1608083"/>
              <a:gd name="connsiteX51" fmla="*/ 1418897 w 1870841"/>
              <a:gd name="connsiteY51" fmla="*/ 609600 h 1608083"/>
              <a:gd name="connsiteX52" fmla="*/ 1387366 w 1870841"/>
              <a:gd name="connsiteY52" fmla="*/ 599090 h 1608083"/>
              <a:gd name="connsiteX53" fmla="*/ 1208690 w 1870841"/>
              <a:gd name="connsiteY53" fmla="*/ 515007 h 1608083"/>
              <a:gd name="connsiteX54" fmla="*/ 1114097 w 1870841"/>
              <a:gd name="connsiteY54" fmla="*/ 451945 h 1608083"/>
              <a:gd name="connsiteX55" fmla="*/ 903890 w 1870841"/>
              <a:gd name="connsiteY55" fmla="*/ 231228 h 1608083"/>
              <a:gd name="connsiteX56" fmla="*/ 861848 w 1870841"/>
              <a:gd name="connsiteY56" fmla="*/ 147145 h 1608083"/>
              <a:gd name="connsiteX57" fmla="*/ 872359 w 1870841"/>
              <a:gd name="connsiteY57" fmla="*/ 115614 h 1608083"/>
              <a:gd name="connsiteX58" fmla="*/ 809297 w 1870841"/>
              <a:gd name="connsiteY58" fmla="*/ 105104 h 1608083"/>
              <a:gd name="connsiteX59" fmla="*/ 777766 w 1870841"/>
              <a:gd name="connsiteY59" fmla="*/ 94593 h 1608083"/>
              <a:gd name="connsiteX60" fmla="*/ 693683 w 1870841"/>
              <a:gd name="connsiteY60" fmla="*/ 73573 h 1608083"/>
              <a:gd name="connsiteX61" fmla="*/ 620110 w 1870841"/>
              <a:gd name="connsiteY61" fmla="*/ 73573 h 1608083"/>
              <a:gd name="connsiteX62" fmla="*/ 609600 w 1870841"/>
              <a:gd name="connsiteY62" fmla="*/ 42041 h 1608083"/>
              <a:gd name="connsiteX63" fmla="*/ 557048 w 1870841"/>
              <a:gd name="connsiteY63" fmla="*/ 0 h 1608083"/>
              <a:gd name="connsiteX64" fmla="*/ 493986 w 1870841"/>
              <a:gd name="connsiteY64" fmla="*/ 21021 h 1608083"/>
              <a:gd name="connsiteX65" fmla="*/ 273269 w 1870841"/>
              <a:gd name="connsiteY65" fmla="*/ 84083 h 1608083"/>
              <a:gd name="connsiteX66" fmla="*/ 273269 w 1870841"/>
              <a:gd name="connsiteY66" fmla="*/ 157655 h 1608083"/>
              <a:gd name="connsiteX67" fmla="*/ 199697 w 1870841"/>
              <a:gd name="connsiteY67" fmla="*/ 168166 h 1608083"/>
              <a:gd name="connsiteX68" fmla="*/ 189186 w 1870841"/>
              <a:gd name="connsiteY68" fmla="*/ 199697 h 1608083"/>
              <a:gd name="connsiteX69" fmla="*/ 126124 w 1870841"/>
              <a:gd name="connsiteY69" fmla="*/ 262759 h 1608083"/>
              <a:gd name="connsiteX70" fmla="*/ 136635 w 1870841"/>
              <a:gd name="connsiteY70" fmla="*/ 420414 h 1608083"/>
              <a:gd name="connsiteX71" fmla="*/ 157655 w 1870841"/>
              <a:gd name="connsiteY71" fmla="*/ 472966 h 1608083"/>
              <a:gd name="connsiteX72" fmla="*/ 168166 w 1870841"/>
              <a:gd name="connsiteY72" fmla="*/ 504497 h 1608083"/>
              <a:gd name="connsiteX73" fmla="*/ 157655 w 1870841"/>
              <a:gd name="connsiteY73" fmla="*/ 578069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70841" h="1608083">
                <a:moveTo>
                  <a:pt x="157655" y="578069"/>
                </a:moveTo>
                <a:cubicBezTo>
                  <a:pt x="147145" y="597338"/>
                  <a:pt x="120111" y="603436"/>
                  <a:pt x="105104" y="620110"/>
                </a:cubicBezTo>
                <a:cubicBezTo>
                  <a:pt x="49235" y="682187"/>
                  <a:pt x="74420" y="663680"/>
                  <a:pt x="52552" y="714704"/>
                </a:cubicBezTo>
                <a:cubicBezTo>
                  <a:pt x="46380" y="729105"/>
                  <a:pt x="37894" y="742428"/>
                  <a:pt x="31531" y="756745"/>
                </a:cubicBezTo>
                <a:cubicBezTo>
                  <a:pt x="8915" y="807631"/>
                  <a:pt x="12200" y="802537"/>
                  <a:pt x="0" y="851338"/>
                </a:cubicBezTo>
                <a:cubicBezTo>
                  <a:pt x="5129" y="882110"/>
                  <a:pt x="3110" y="923194"/>
                  <a:pt x="31531" y="945931"/>
                </a:cubicBezTo>
                <a:cubicBezTo>
                  <a:pt x="40182" y="952852"/>
                  <a:pt x="52552" y="952938"/>
                  <a:pt x="63062" y="956441"/>
                </a:cubicBezTo>
                <a:cubicBezTo>
                  <a:pt x="73572" y="963448"/>
                  <a:pt x="83295" y="971813"/>
                  <a:pt x="94593" y="977462"/>
                </a:cubicBezTo>
                <a:cubicBezTo>
                  <a:pt x="119731" y="990031"/>
                  <a:pt x="151384" y="999896"/>
                  <a:pt x="178676" y="1008993"/>
                </a:cubicBezTo>
                <a:cubicBezTo>
                  <a:pt x="185683" y="1019503"/>
                  <a:pt x="199697" y="1027892"/>
                  <a:pt x="199697" y="1040524"/>
                </a:cubicBezTo>
                <a:cubicBezTo>
                  <a:pt x="199697" y="1089507"/>
                  <a:pt x="180695" y="1111069"/>
                  <a:pt x="157655" y="1145628"/>
                </a:cubicBezTo>
                <a:cubicBezTo>
                  <a:pt x="131555" y="1223931"/>
                  <a:pt x="128853" y="1219025"/>
                  <a:pt x="157655" y="1355835"/>
                </a:cubicBezTo>
                <a:cubicBezTo>
                  <a:pt x="160257" y="1368196"/>
                  <a:pt x="177576" y="1371879"/>
                  <a:pt x="189186" y="1376855"/>
                </a:cubicBezTo>
                <a:cubicBezTo>
                  <a:pt x="202463" y="1382545"/>
                  <a:pt x="217392" y="1383215"/>
                  <a:pt x="231228" y="1387366"/>
                </a:cubicBezTo>
                <a:cubicBezTo>
                  <a:pt x="252451" y="1393733"/>
                  <a:pt x="273269" y="1401379"/>
                  <a:pt x="294290" y="1408386"/>
                </a:cubicBezTo>
                <a:lnTo>
                  <a:pt x="325821" y="1418897"/>
                </a:lnTo>
                <a:cubicBezTo>
                  <a:pt x="332828" y="1432911"/>
                  <a:pt x="336645" y="1449042"/>
                  <a:pt x="346841" y="1460938"/>
                </a:cubicBezTo>
                <a:cubicBezTo>
                  <a:pt x="358241" y="1474238"/>
                  <a:pt x="374628" y="1482287"/>
                  <a:pt x="388883" y="1492469"/>
                </a:cubicBezTo>
                <a:cubicBezTo>
                  <a:pt x="453227" y="1538429"/>
                  <a:pt x="426602" y="1513966"/>
                  <a:pt x="557048" y="1524000"/>
                </a:cubicBezTo>
                <a:cubicBezTo>
                  <a:pt x="631357" y="1573540"/>
                  <a:pt x="539363" y="1511368"/>
                  <a:pt x="630621" y="1576552"/>
                </a:cubicBezTo>
                <a:cubicBezTo>
                  <a:pt x="640900" y="1583894"/>
                  <a:pt x="650541" y="1592597"/>
                  <a:pt x="662152" y="1597573"/>
                </a:cubicBezTo>
                <a:cubicBezTo>
                  <a:pt x="675429" y="1603263"/>
                  <a:pt x="690179" y="1604580"/>
                  <a:pt x="704193" y="1608083"/>
                </a:cubicBezTo>
                <a:cubicBezTo>
                  <a:pt x="883248" y="1574510"/>
                  <a:pt x="818254" y="1594588"/>
                  <a:pt x="903890" y="1566041"/>
                </a:cubicBezTo>
                <a:cubicBezTo>
                  <a:pt x="931917" y="1569545"/>
                  <a:pt x="960111" y="1571908"/>
                  <a:pt x="987972" y="1576552"/>
                </a:cubicBezTo>
                <a:cubicBezTo>
                  <a:pt x="1002221" y="1578927"/>
                  <a:pt x="1015569" y="1587062"/>
                  <a:pt x="1030014" y="1587062"/>
                </a:cubicBezTo>
                <a:cubicBezTo>
                  <a:pt x="1044459" y="1587062"/>
                  <a:pt x="1058041" y="1580055"/>
                  <a:pt x="1072055" y="1576552"/>
                </a:cubicBezTo>
                <a:cubicBezTo>
                  <a:pt x="1176619" y="1495224"/>
                  <a:pt x="1133411" y="1525136"/>
                  <a:pt x="1198179" y="1481959"/>
                </a:cubicBezTo>
                <a:cubicBezTo>
                  <a:pt x="1274278" y="1532691"/>
                  <a:pt x="1238645" y="1535298"/>
                  <a:pt x="1303283" y="1502979"/>
                </a:cubicBezTo>
                <a:cubicBezTo>
                  <a:pt x="1313912" y="1487036"/>
                  <a:pt x="1334814" y="1461675"/>
                  <a:pt x="1334814" y="1439917"/>
                </a:cubicBezTo>
                <a:cubicBezTo>
                  <a:pt x="1334814" y="1419565"/>
                  <a:pt x="1324863" y="1343313"/>
                  <a:pt x="1313793" y="1313793"/>
                </a:cubicBezTo>
                <a:cubicBezTo>
                  <a:pt x="1308292" y="1299123"/>
                  <a:pt x="1299779" y="1285766"/>
                  <a:pt x="1292772" y="1271752"/>
                </a:cubicBezTo>
                <a:cubicBezTo>
                  <a:pt x="1317296" y="1261242"/>
                  <a:pt x="1339742" y="1242267"/>
                  <a:pt x="1366345" y="1240221"/>
                </a:cubicBezTo>
                <a:cubicBezTo>
                  <a:pt x="1896981" y="1199402"/>
                  <a:pt x="1704491" y="1319586"/>
                  <a:pt x="1870841" y="1208690"/>
                </a:cubicBezTo>
                <a:cubicBezTo>
                  <a:pt x="1814921" y="1180729"/>
                  <a:pt x="1795493" y="1169560"/>
                  <a:pt x="1723697" y="1145628"/>
                </a:cubicBezTo>
                <a:cubicBezTo>
                  <a:pt x="1706749" y="1139979"/>
                  <a:pt x="1688662" y="1138621"/>
                  <a:pt x="1671145" y="1135117"/>
                </a:cubicBezTo>
                <a:cubicBezTo>
                  <a:pt x="1643117" y="1114096"/>
                  <a:pt x="1557911" y="1091488"/>
                  <a:pt x="1587062" y="1072055"/>
                </a:cubicBezTo>
                <a:cubicBezTo>
                  <a:pt x="1597572" y="1065048"/>
                  <a:pt x="1606983" y="1056011"/>
                  <a:pt x="1618593" y="1051035"/>
                </a:cubicBezTo>
                <a:cubicBezTo>
                  <a:pt x="1654010" y="1035856"/>
                  <a:pt x="1745665" y="1032523"/>
                  <a:pt x="1765738" y="1030014"/>
                </a:cubicBezTo>
                <a:cubicBezTo>
                  <a:pt x="1817284" y="1023571"/>
                  <a:pt x="1825590" y="1020307"/>
                  <a:pt x="1870841" y="1008993"/>
                </a:cubicBezTo>
                <a:cubicBezTo>
                  <a:pt x="1867338" y="998483"/>
                  <a:pt x="1868165" y="985296"/>
                  <a:pt x="1860331" y="977462"/>
                </a:cubicBezTo>
                <a:cubicBezTo>
                  <a:pt x="1847342" y="964473"/>
                  <a:pt x="1805604" y="952212"/>
                  <a:pt x="1786759" y="945931"/>
                </a:cubicBezTo>
                <a:cubicBezTo>
                  <a:pt x="1776249" y="938924"/>
                  <a:pt x="1764160" y="933842"/>
                  <a:pt x="1755228" y="924910"/>
                </a:cubicBezTo>
                <a:cubicBezTo>
                  <a:pt x="1742842" y="912524"/>
                  <a:pt x="1735097" y="896169"/>
                  <a:pt x="1723697" y="882869"/>
                </a:cubicBezTo>
                <a:cubicBezTo>
                  <a:pt x="1714024" y="871584"/>
                  <a:pt x="1702676" y="861848"/>
                  <a:pt x="1692166" y="851338"/>
                </a:cubicBezTo>
                <a:cubicBezTo>
                  <a:pt x="1709809" y="798408"/>
                  <a:pt x="1728986" y="790420"/>
                  <a:pt x="1692166" y="746235"/>
                </a:cubicBezTo>
                <a:cubicBezTo>
                  <a:pt x="1684079" y="736531"/>
                  <a:pt x="1672246" y="730190"/>
                  <a:pt x="1660635" y="725214"/>
                </a:cubicBezTo>
                <a:cubicBezTo>
                  <a:pt x="1647358" y="719524"/>
                  <a:pt x="1632607" y="718207"/>
                  <a:pt x="1618593" y="714704"/>
                </a:cubicBezTo>
                <a:cubicBezTo>
                  <a:pt x="1604579" y="707697"/>
                  <a:pt x="1591099" y="699502"/>
                  <a:pt x="1576552" y="693683"/>
                </a:cubicBezTo>
                <a:cubicBezTo>
                  <a:pt x="1555979" y="685454"/>
                  <a:pt x="1513490" y="672662"/>
                  <a:pt x="1513490" y="672662"/>
                </a:cubicBezTo>
                <a:cubicBezTo>
                  <a:pt x="1509986" y="662152"/>
                  <a:pt x="1510813" y="648965"/>
                  <a:pt x="1502979" y="641131"/>
                </a:cubicBezTo>
                <a:cubicBezTo>
                  <a:pt x="1491900" y="630052"/>
                  <a:pt x="1475608" y="625611"/>
                  <a:pt x="1460938" y="620110"/>
                </a:cubicBezTo>
                <a:cubicBezTo>
                  <a:pt x="1447413" y="615038"/>
                  <a:pt x="1432786" y="613568"/>
                  <a:pt x="1418897" y="609600"/>
                </a:cubicBezTo>
                <a:cubicBezTo>
                  <a:pt x="1408244" y="606556"/>
                  <a:pt x="1397876" y="602593"/>
                  <a:pt x="1387366" y="599090"/>
                </a:cubicBezTo>
                <a:cubicBezTo>
                  <a:pt x="1287278" y="532363"/>
                  <a:pt x="1469495" y="651079"/>
                  <a:pt x="1208690" y="515007"/>
                </a:cubicBezTo>
                <a:cubicBezTo>
                  <a:pt x="1175092" y="497478"/>
                  <a:pt x="1143688" y="475618"/>
                  <a:pt x="1114097" y="451945"/>
                </a:cubicBezTo>
                <a:cubicBezTo>
                  <a:pt x="1071721" y="418044"/>
                  <a:pt x="926221" y="287056"/>
                  <a:pt x="903890" y="231228"/>
                </a:cubicBezTo>
                <a:cubicBezTo>
                  <a:pt x="878178" y="166948"/>
                  <a:pt x="893335" y="194374"/>
                  <a:pt x="861848" y="147145"/>
                </a:cubicBezTo>
                <a:cubicBezTo>
                  <a:pt x="865352" y="136635"/>
                  <a:pt x="881010" y="122535"/>
                  <a:pt x="872359" y="115614"/>
                </a:cubicBezTo>
                <a:cubicBezTo>
                  <a:pt x="855718" y="102301"/>
                  <a:pt x="830100" y="109727"/>
                  <a:pt x="809297" y="105104"/>
                </a:cubicBezTo>
                <a:cubicBezTo>
                  <a:pt x="798482" y="102701"/>
                  <a:pt x="788455" y="97508"/>
                  <a:pt x="777766" y="94593"/>
                </a:cubicBezTo>
                <a:cubicBezTo>
                  <a:pt x="749894" y="86992"/>
                  <a:pt x="693683" y="73573"/>
                  <a:pt x="693683" y="73573"/>
                </a:cubicBezTo>
                <a:cubicBezTo>
                  <a:pt x="672350" y="78906"/>
                  <a:pt x="641219" y="94682"/>
                  <a:pt x="620110" y="73573"/>
                </a:cubicBezTo>
                <a:cubicBezTo>
                  <a:pt x="612276" y="65739"/>
                  <a:pt x="616810" y="50453"/>
                  <a:pt x="609600" y="42041"/>
                </a:cubicBezTo>
                <a:cubicBezTo>
                  <a:pt x="595001" y="25009"/>
                  <a:pt x="574565" y="14014"/>
                  <a:pt x="557048" y="0"/>
                </a:cubicBezTo>
                <a:cubicBezTo>
                  <a:pt x="536027" y="7007"/>
                  <a:pt x="515865" y="17520"/>
                  <a:pt x="493986" y="21021"/>
                </a:cubicBezTo>
                <a:cubicBezTo>
                  <a:pt x="272304" y="56490"/>
                  <a:pt x="325723" y="-20824"/>
                  <a:pt x="273269" y="84083"/>
                </a:cubicBezTo>
                <a:cubicBezTo>
                  <a:pt x="275544" y="93184"/>
                  <a:pt x="296723" y="145928"/>
                  <a:pt x="273269" y="157655"/>
                </a:cubicBezTo>
                <a:cubicBezTo>
                  <a:pt x="251111" y="168734"/>
                  <a:pt x="224221" y="164662"/>
                  <a:pt x="199697" y="168166"/>
                </a:cubicBezTo>
                <a:cubicBezTo>
                  <a:pt x="196193" y="178676"/>
                  <a:pt x="195988" y="190952"/>
                  <a:pt x="189186" y="199697"/>
                </a:cubicBezTo>
                <a:cubicBezTo>
                  <a:pt x="170935" y="223163"/>
                  <a:pt x="126124" y="262759"/>
                  <a:pt x="126124" y="262759"/>
                </a:cubicBezTo>
                <a:cubicBezTo>
                  <a:pt x="129628" y="315311"/>
                  <a:pt x="128822" y="368328"/>
                  <a:pt x="136635" y="420414"/>
                </a:cubicBezTo>
                <a:cubicBezTo>
                  <a:pt x="139434" y="439072"/>
                  <a:pt x="151031" y="455301"/>
                  <a:pt x="157655" y="472966"/>
                </a:cubicBezTo>
                <a:cubicBezTo>
                  <a:pt x="161545" y="483340"/>
                  <a:pt x="164662" y="493987"/>
                  <a:pt x="168166" y="504497"/>
                </a:cubicBezTo>
                <a:cubicBezTo>
                  <a:pt x="156453" y="551345"/>
                  <a:pt x="168165" y="558800"/>
                  <a:pt x="157655" y="578069"/>
                </a:cubicBez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9">
            <a:extLst>
              <a:ext uri="{FF2B5EF4-FFF2-40B4-BE49-F238E27FC236}">
                <a16:creationId xmlns:a16="http://schemas.microsoft.com/office/drawing/2014/main" id="{C6BA46CC-B3CE-8B48-B304-058C543392C9}"/>
              </a:ext>
            </a:extLst>
          </p:cNvPr>
          <p:cNvSpPr/>
          <p:nvPr/>
        </p:nvSpPr>
        <p:spPr>
          <a:xfrm>
            <a:off x="2238217" y="3727054"/>
            <a:ext cx="216024" cy="216023"/>
          </a:xfrm>
          <a:prstGeom prst="ellipse">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50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501"/>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001"/>
                            </p:stCondLst>
                            <p:childTnLst>
                              <p:par>
                                <p:cTn id="12" presetID="1" presetClass="entr" presetSubtype="0" fill="hold" nodeType="afterEffect">
                                  <p:stCondLst>
                                    <p:cond delay="0"/>
                                  </p:stCondLst>
                                  <p:iterate type="wd">
                                    <p:tmAbs val="500"/>
                                  </p:iterate>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iterate type="wd">
                                    <p:tmAbs val="500"/>
                                  </p:iterate>
                                  <p:childTnLst>
                                    <p:set>
                                      <p:cBhvr>
                                        <p:cTn id="17" dur="1" fill="hold">
                                          <p:stCondLst>
                                            <p:cond delay="0"/>
                                          </p:stCondLst>
                                        </p:cTn>
                                        <p:tgtEl>
                                          <p:spTgt spid="10">
                                            <p:txEl>
                                              <p:pRg st="0" end="0"/>
                                            </p:txEl>
                                          </p:spTgt>
                                        </p:tgtEl>
                                        <p:attrNameLst>
                                          <p:attrName>style.visibility</p:attrName>
                                        </p:attrNameLst>
                                      </p:cBhvr>
                                      <p:to>
                                        <p:strVal val="visible"/>
                                      </p:to>
                                    </p:set>
                                  </p:childTnLst>
                                </p:cTn>
                              </p:par>
                            </p:childTnLst>
                          </p:cTn>
                        </p:par>
                        <p:par>
                          <p:cTn id="18" fill="hold">
                            <p:stCondLst>
                              <p:cond delay="501"/>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
                                        <p:tgtEl>
                                          <p:spTgt spid="11"/>
                                        </p:tgtEl>
                                      </p:cBhvr>
                                    </p:animEffect>
                                  </p:childTnLst>
                                </p:cTn>
                              </p:par>
                            </p:childTnLst>
                          </p:cTn>
                        </p:par>
                        <p:par>
                          <p:cTn id="22" fill="hold">
                            <p:stCondLst>
                              <p:cond delay="701"/>
                            </p:stCondLst>
                            <p:childTnLst>
                              <p:par>
                                <p:cTn id="23" presetID="1" presetClass="entr" presetSubtype="0" fill="hold" nodeType="afterEffect">
                                  <p:stCondLst>
                                    <p:cond delay="0"/>
                                  </p:stCondLst>
                                  <p:iterate type="wd">
                                    <p:tmAbs val="500"/>
                                  </p:iterate>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5" presetClass="exit" presetSubtype="0" fill="hold" grpId="1" nodeType="click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fltVal val="0"/>
                                          </p:val>
                                        </p:tav>
                                      </p:tavLst>
                                    </p:anim>
                                    <p:anim calcmode="lin" valueType="num">
                                      <p:cBhvr>
                                        <p:cTn id="30" dur="5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1" dur="5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413A-0183-8C42-BD43-278E83B13108}"/>
              </a:ext>
            </a:extLst>
          </p:cNvPr>
          <p:cNvSpPr>
            <a:spLocks noGrp="1"/>
          </p:cNvSpPr>
          <p:nvPr>
            <p:ph type="title"/>
          </p:nvPr>
        </p:nvSpPr>
        <p:spPr/>
        <p:txBody>
          <a:bodyPr/>
          <a:lstStyle/>
          <a:p>
            <a:r>
              <a:rPr lang="en-DE"/>
              <a:t>Fazit</a:t>
            </a:r>
          </a:p>
        </p:txBody>
      </p:sp>
      <p:sp>
        <p:nvSpPr>
          <p:cNvPr id="3" name="Footer Placeholder 2">
            <a:extLst>
              <a:ext uri="{FF2B5EF4-FFF2-40B4-BE49-F238E27FC236}">
                <a16:creationId xmlns:a16="http://schemas.microsoft.com/office/drawing/2014/main" id="{F33E2CD9-78BF-6D4B-8789-A9584D0F898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E2BFB8E-4C85-614E-8541-9EB79DD0769B}"/>
              </a:ext>
            </a:extLst>
          </p:cNvPr>
          <p:cNvSpPr>
            <a:spLocks noGrp="1"/>
          </p:cNvSpPr>
          <p:nvPr>
            <p:ph type="sldNum" sz="quarter" idx="12"/>
          </p:nvPr>
        </p:nvSpPr>
        <p:spPr/>
        <p:txBody>
          <a:bodyPr/>
          <a:lstStyle/>
          <a:p>
            <a:fld id="{9D195BCC-3514-4B1B-9C18-24F3D67EC549}" type="slidenum">
              <a:rPr lang="de-DE" smtClean="0"/>
              <a:t>60</a:t>
            </a:fld>
            <a:endParaRPr lang="de-DE"/>
          </a:p>
        </p:txBody>
      </p:sp>
      <p:sp>
        <p:nvSpPr>
          <p:cNvPr id="5" name="Text Placeholder 4">
            <a:extLst>
              <a:ext uri="{FF2B5EF4-FFF2-40B4-BE49-F238E27FC236}">
                <a16:creationId xmlns:a16="http://schemas.microsoft.com/office/drawing/2014/main" id="{2CF885C5-A832-BC4E-98B5-28C29107B020}"/>
              </a:ext>
            </a:extLst>
          </p:cNvPr>
          <p:cNvSpPr>
            <a:spLocks noGrp="1"/>
          </p:cNvSpPr>
          <p:nvPr>
            <p:ph type="body" sz="quarter" idx="14"/>
          </p:nvPr>
        </p:nvSpPr>
        <p:spPr>
          <a:xfrm>
            <a:off x="521550" y="1206773"/>
            <a:ext cx="8101012" cy="3311525"/>
          </a:xfrm>
        </p:spPr>
        <p:txBody>
          <a:bodyPr/>
          <a:lstStyle/>
          <a:p>
            <a:r>
              <a:rPr lang="en-DE"/>
              <a:t>Umfangreiche experimentelle Forschung zu Grundhypothesen der Kognitiven Linguistik und der Konzeptuellen Metapherntheorie</a:t>
            </a:r>
          </a:p>
          <a:p>
            <a:r>
              <a:rPr lang="en-DE"/>
              <a:t>Ergebnisse stützen </a:t>
            </a:r>
          </a:p>
          <a:p>
            <a:pPr lvl="1"/>
            <a:r>
              <a:rPr lang="en-DE"/>
              <a:t>die Hypothese der mentalen Simulation</a:t>
            </a:r>
          </a:p>
          <a:p>
            <a:pPr lvl="1"/>
            <a:r>
              <a:rPr lang="en-DE"/>
              <a:t>die Hypothese, dass Metaphern eine körperliche Basis haben</a:t>
            </a:r>
          </a:p>
          <a:p>
            <a:r>
              <a:rPr lang="en-DE"/>
              <a:t>Evidenz für psychologische Realität konzeptueller Metaphern nicht nur als rhetorische Figuren, sondern auch als Denkmuster</a:t>
            </a:r>
          </a:p>
          <a:p>
            <a:r>
              <a:rPr lang="en-DE"/>
              <a:t>Jedoch: nicht alle Experimente erfolgreich replizierbar</a:t>
            </a:r>
          </a:p>
          <a:p>
            <a:r>
              <a:rPr lang="en-DE"/>
              <a:t>Zudem: Bislang auf relativ wenige Phänomene (u.a. einige häufig untersuchte Metaphern) beschränkt.</a:t>
            </a:r>
          </a:p>
          <a:p>
            <a:endParaRPr lang="en-DE"/>
          </a:p>
        </p:txBody>
      </p:sp>
    </p:spTree>
    <p:extLst>
      <p:ext uri="{BB962C8B-B14F-4D97-AF65-F5344CB8AC3E}">
        <p14:creationId xmlns:p14="http://schemas.microsoft.com/office/powerpoint/2010/main" val="747436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5671-92E5-F846-BE59-4D01D763B100}"/>
              </a:ext>
            </a:extLst>
          </p:cNvPr>
          <p:cNvSpPr>
            <a:spLocks noGrp="1"/>
          </p:cNvSpPr>
          <p:nvPr>
            <p:ph type="title"/>
          </p:nvPr>
        </p:nvSpPr>
        <p:spPr/>
        <p:txBody>
          <a:bodyPr/>
          <a:lstStyle/>
          <a:p>
            <a:r>
              <a:rPr lang="en-US"/>
              <a:t>Experimentelle Semiotik</a:t>
            </a:r>
          </a:p>
        </p:txBody>
      </p:sp>
      <p:pic>
        <p:nvPicPr>
          <p:cNvPr id="4" name="Picture 2">
            <a:extLst>
              <a:ext uri="{FF2B5EF4-FFF2-40B4-BE49-F238E27FC236}">
                <a16:creationId xmlns:a16="http://schemas.microsoft.com/office/drawing/2014/main" id="{74F5F282-199C-F349-B384-E868768B9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294" y="1630072"/>
            <a:ext cx="4001378" cy="121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44BBB1E7-CA01-2E43-B59E-01368F6C80C4}"/>
              </a:ext>
            </a:extLst>
          </p:cNvPr>
          <p:cNvSpPr txBox="1"/>
          <p:nvPr/>
        </p:nvSpPr>
        <p:spPr>
          <a:xfrm>
            <a:off x="1652076" y="1220329"/>
            <a:ext cx="3703258" cy="415948"/>
          </a:xfrm>
          <a:prstGeom prst="rect">
            <a:avLst/>
          </a:prstGeom>
          <a:noFill/>
        </p:spPr>
        <p:txBody>
          <a:bodyPr wrap="none" rtlCol="0">
            <a:spAutoFit/>
          </a:bodyPr>
          <a:lstStyle/>
          <a:p>
            <a:r>
              <a:rPr lang="et-EE" sz="2103" dirty="0">
                <a:solidFill>
                  <a:srgbClr val="7030A0"/>
                </a:solidFill>
              </a:rPr>
              <a:t>Kunstgalerie: ohne Feedback</a:t>
            </a:r>
          </a:p>
        </p:txBody>
      </p:sp>
      <p:sp>
        <p:nvSpPr>
          <p:cNvPr id="6" name="TextBox 5">
            <a:extLst>
              <a:ext uri="{FF2B5EF4-FFF2-40B4-BE49-F238E27FC236}">
                <a16:creationId xmlns:a16="http://schemas.microsoft.com/office/drawing/2014/main" id="{4F21CF35-D14D-074E-9760-9EFB277C79C3}"/>
              </a:ext>
            </a:extLst>
          </p:cNvPr>
          <p:cNvSpPr txBox="1"/>
          <p:nvPr/>
        </p:nvSpPr>
        <p:spPr>
          <a:xfrm>
            <a:off x="1636826" y="3169724"/>
            <a:ext cx="3459601" cy="415948"/>
          </a:xfrm>
          <a:prstGeom prst="rect">
            <a:avLst/>
          </a:prstGeom>
          <a:noFill/>
        </p:spPr>
        <p:txBody>
          <a:bodyPr wrap="none" rtlCol="0">
            <a:spAutoFit/>
          </a:bodyPr>
          <a:lstStyle/>
          <a:p>
            <a:r>
              <a:rPr lang="et-EE" sz="2103" dirty="0">
                <a:solidFill>
                  <a:srgbClr val="7030A0"/>
                </a:solidFill>
              </a:rPr>
              <a:t>Kunstgalerie: mit Feedback</a:t>
            </a:r>
          </a:p>
        </p:txBody>
      </p:sp>
      <p:pic>
        <p:nvPicPr>
          <p:cNvPr id="7" name="Picture 3">
            <a:extLst>
              <a:ext uri="{FF2B5EF4-FFF2-40B4-BE49-F238E27FC236}">
                <a16:creationId xmlns:a16="http://schemas.microsoft.com/office/drawing/2014/main" id="{C62E498C-D206-E643-A3E2-E6818EDB1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845" y="3551539"/>
            <a:ext cx="3113937" cy="102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40913947-6EFA-E047-AD96-62C07FFC8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782" y="3562624"/>
            <a:ext cx="3132852" cy="100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AC807ADF-C435-964C-A61D-2ABA229E2751}"/>
              </a:ext>
            </a:extLst>
          </p:cNvPr>
          <p:cNvSpPr txBox="1"/>
          <p:nvPr/>
        </p:nvSpPr>
        <p:spPr>
          <a:xfrm>
            <a:off x="542792" y="4908005"/>
            <a:ext cx="1271502" cy="248401"/>
          </a:xfrm>
          <a:prstGeom prst="rect">
            <a:avLst/>
          </a:prstGeom>
          <a:noFill/>
        </p:spPr>
        <p:txBody>
          <a:bodyPr wrap="none" rtlCol="0">
            <a:spAutoFit/>
          </a:bodyPr>
          <a:lstStyle/>
          <a:p>
            <a:r>
              <a:rPr lang="et-EE" sz="1014" dirty="0">
                <a:solidFill>
                  <a:schemeClr val="bg1"/>
                </a:solidFill>
              </a:rPr>
              <a:t>Garrod et al. 2007.</a:t>
            </a:r>
          </a:p>
        </p:txBody>
      </p:sp>
    </p:spTree>
    <p:extLst>
      <p:ext uri="{BB962C8B-B14F-4D97-AF65-F5344CB8AC3E}">
        <p14:creationId xmlns:p14="http://schemas.microsoft.com/office/powerpoint/2010/main" val="14278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284D-F0D1-E740-8822-C6C7822E1F2A}"/>
              </a:ext>
            </a:extLst>
          </p:cNvPr>
          <p:cNvSpPr>
            <a:spLocks noGrp="1"/>
          </p:cNvSpPr>
          <p:nvPr>
            <p:ph type="title"/>
          </p:nvPr>
        </p:nvSpPr>
        <p:spPr/>
        <p:txBody>
          <a:bodyPr/>
          <a:lstStyle/>
          <a:p>
            <a:r>
              <a:rPr lang="en-US"/>
              <a:t>Fazit: Experimentelle Ansätze</a:t>
            </a:r>
          </a:p>
        </p:txBody>
      </p:sp>
      <p:sp>
        <p:nvSpPr>
          <p:cNvPr id="3" name="Content Placeholder 2">
            <a:extLst>
              <a:ext uri="{FF2B5EF4-FFF2-40B4-BE49-F238E27FC236}">
                <a16:creationId xmlns:a16="http://schemas.microsoft.com/office/drawing/2014/main" id="{552F56A9-D99E-E548-821C-1806358F752D}"/>
              </a:ext>
            </a:extLst>
          </p:cNvPr>
          <p:cNvSpPr>
            <a:spLocks noGrp="1"/>
          </p:cNvSpPr>
          <p:nvPr>
            <p:ph idx="1"/>
          </p:nvPr>
        </p:nvSpPr>
        <p:spPr>
          <a:xfrm>
            <a:off x="521550" y="1206773"/>
            <a:ext cx="8100956" cy="3423465"/>
          </a:xfrm>
        </p:spPr>
        <p:txBody>
          <a:bodyPr/>
          <a:lstStyle/>
          <a:p>
            <a:r>
              <a:rPr lang="en-US"/>
              <a:t>experimentelle Pragmatik/Semantik/Semiotik als unterschiedliche, teilweise ineinander übergehende Paradigmen</a:t>
            </a:r>
          </a:p>
          <a:p>
            <a:r>
              <a:rPr lang="en-US"/>
              <a:t>können Aufschluss über Zusammenhang von Sprache, Kognition und Kultur geben</a:t>
            </a:r>
          </a:p>
          <a:p>
            <a:r>
              <a:rPr lang="en-US"/>
              <a:t>offene Frage nach </a:t>
            </a:r>
            <a:r>
              <a:rPr lang="en-US" i="1"/>
              <a:t>ecological validity</a:t>
            </a:r>
            <a:r>
              <a:rPr lang="en-US"/>
              <a:t>: Lassen sich Laborsituationen auf die echte Welt übertragen?</a:t>
            </a:r>
          </a:p>
        </p:txBody>
      </p:sp>
    </p:spTree>
    <p:extLst>
      <p:ext uri="{BB962C8B-B14F-4D97-AF65-F5344CB8AC3E}">
        <p14:creationId xmlns:p14="http://schemas.microsoft.com/office/powerpoint/2010/main" val="29802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D7D-2E4D-AA42-B0E2-3D6E30A12417}"/>
              </a:ext>
            </a:extLst>
          </p:cNvPr>
          <p:cNvSpPr>
            <a:spLocks noGrp="1"/>
          </p:cNvSpPr>
          <p:nvPr>
            <p:ph type="title"/>
          </p:nvPr>
        </p:nvSpPr>
        <p:spPr/>
        <p:txBody>
          <a:bodyPr/>
          <a:lstStyle/>
          <a:p>
            <a:r>
              <a:rPr lang="en-US"/>
              <a:t>Literatur</a:t>
            </a:r>
          </a:p>
        </p:txBody>
      </p:sp>
      <p:sp>
        <p:nvSpPr>
          <p:cNvPr id="3" name="Content Placeholder 2">
            <a:extLst>
              <a:ext uri="{FF2B5EF4-FFF2-40B4-BE49-F238E27FC236}">
                <a16:creationId xmlns:a16="http://schemas.microsoft.com/office/drawing/2014/main" id="{543D91C4-A01D-434E-88BA-193ECC845C68}"/>
              </a:ext>
            </a:extLst>
          </p:cNvPr>
          <p:cNvSpPr>
            <a:spLocks noGrp="1"/>
          </p:cNvSpPr>
          <p:nvPr>
            <p:ph idx="1"/>
          </p:nvPr>
        </p:nvSpPr>
        <p:spPr>
          <a:xfrm>
            <a:off x="526594" y="1062757"/>
            <a:ext cx="8100956" cy="3423465"/>
          </a:xfrm>
        </p:spPr>
        <p:txBody>
          <a:bodyPr>
            <a:noAutofit/>
          </a:bodyPr>
          <a:lstStyle/>
          <a:p>
            <a:r>
              <a:rPr lang="en-GB" sz="1051"/>
              <a:t>Bergen, Benjamin K. 2012. </a:t>
            </a:r>
            <a:r>
              <a:rPr lang="en-GB" sz="1051" i="1"/>
              <a:t>Louder than Words: The New Science of How the Mind Makes Meaning</a:t>
            </a:r>
            <a:r>
              <a:rPr lang="en-GB" sz="1051"/>
              <a:t>. New York: Basic Books.</a:t>
            </a:r>
          </a:p>
          <a:p>
            <a:r>
              <a:rPr lang="en-GB" sz="1051"/>
              <a:t>Evans, Vyvyan. 2003. </a:t>
            </a:r>
            <a:r>
              <a:rPr lang="en-GB" sz="1051" i="1"/>
              <a:t>The Structure of Time: Language, Meaning and Temporal Cognition</a:t>
            </a:r>
            <a:r>
              <a:rPr lang="en-GB" sz="1051"/>
              <a:t>. Amsterdam and Philadelphia: John Benjamins.</a:t>
            </a:r>
          </a:p>
          <a:p>
            <a:r>
              <a:rPr lang="en-GB" sz="1051"/>
              <a:t>Galantucci, Bruno, Simon Garrod &amp; Gareth Roberts. 2012. Experimental Semiotics: Experimental Semiotics. </a:t>
            </a:r>
            <a:r>
              <a:rPr lang="en-GB" sz="1051" i="1"/>
              <a:t>Language and Linguistics Compass</a:t>
            </a:r>
            <a:r>
              <a:rPr lang="en-GB" sz="1051"/>
              <a:t> 6(8). 477–493.</a:t>
            </a:r>
          </a:p>
          <a:p>
            <a:r>
              <a:rPr lang="en-GB" sz="1050">
                <a:effectLst/>
              </a:rPr>
              <a:t>Garrod, Simon, Nicolas Fay, John Lee, Jon Oberlander &amp; Tracy MacLeod. 2007. Foundations of Representation: Where Might Graphical Symbol Systems Come From? </a:t>
            </a:r>
            <a:r>
              <a:rPr lang="en-GB" sz="1050" i="1">
                <a:effectLst/>
              </a:rPr>
              <a:t>Cognitive Science</a:t>
            </a:r>
            <a:r>
              <a:rPr lang="en-GB" sz="1050">
                <a:effectLst/>
              </a:rPr>
              <a:t> 31(6). 961–987.</a:t>
            </a:r>
          </a:p>
          <a:p>
            <a:r>
              <a:rPr lang="en-GB" sz="1051"/>
              <a:t>Gibbs jr., Raymond W. 2004. Psycholinguistic experiments and linguistic pragmatics. In Ira A. Noveck &amp; Dan Sperber (eds.), </a:t>
            </a:r>
            <a:r>
              <a:rPr lang="en-GB" sz="1051" i="1"/>
              <a:t>Experimental pragmatics</a:t>
            </a:r>
            <a:r>
              <a:rPr lang="en-GB" sz="1051"/>
              <a:t>, 50–71. Basingstoke: Palgrave Macmillan.</a:t>
            </a:r>
          </a:p>
          <a:p>
            <a:r>
              <a:rPr lang="en-GB" sz="1051"/>
              <a:t>Lakoff, George &amp; Mark Johnson. [1980} 2003. </a:t>
            </a:r>
            <a:r>
              <a:rPr lang="en-GB" sz="1051" i="1"/>
              <a:t>Metaphors We Live By</a:t>
            </a:r>
            <a:r>
              <a:rPr lang="en-GB" sz="1051"/>
              <a:t>. Updated Edition. Chicago: University of Chicago Press.</a:t>
            </a:r>
          </a:p>
          <a:p>
            <a:r>
              <a:rPr lang="en-GB" sz="1051"/>
              <a:t>Matlock, Teenie &amp; Bodo Winter. 2015. Experimental Semantics. In Bernd Heine &amp; Heiko Narrog (eds.), </a:t>
            </a:r>
            <a:r>
              <a:rPr lang="en-GB" sz="1051" i="1"/>
              <a:t>The Oxford Handbook of Linguistic Analysis</a:t>
            </a:r>
            <a:r>
              <a:rPr lang="en-GB" sz="1051"/>
              <a:t>, 771–790. Oxford: Oxford University Press.</a:t>
            </a:r>
          </a:p>
          <a:p>
            <a:r>
              <a:rPr lang="en-GB" sz="1051"/>
              <a:t>Stefanowitsch, Anatol. 2005. The function of metaphor: Developing a corpus-based perspective. </a:t>
            </a:r>
            <a:r>
              <a:rPr lang="en-GB" sz="1051" i="1"/>
              <a:t>International Journal of Corpus Linguistics</a:t>
            </a:r>
            <a:r>
              <a:rPr lang="en-GB" sz="1051"/>
              <a:t> 10(2). 161–198.</a:t>
            </a:r>
          </a:p>
          <a:p>
            <a:r>
              <a:rPr lang="en-GB" sz="1051"/>
              <a:t>Wilson, Nicole &amp; Raymond W. Gibbs jr. 2007. Real and imagined body movement primes metaphor comprehension. </a:t>
            </a:r>
            <a:r>
              <a:rPr lang="en-GB" sz="1051" i="1"/>
              <a:t>Cognitive Science</a:t>
            </a:r>
            <a:r>
              <a:rPr lang="en-GB" sz="1051"/>
              <a:t> 31. 721–731.</a:t>
            </a:r>
          </a:p>
          <a:p>
            <a:r>
              <a:rPr lang="en-GB" sz="1051"/>
              <a:t>Winter, Bodo &amp; Benjamin Bergen. 2012. Language Comprehenders Represent Object Distance both Visually and Auditorily. </a:t>
            </a:r>
            <a:r>
              <a:rPr lang="en-GB" sz="1051" i="1"/>
              <a:t>Language and Cognition</a:t>
            </a:r>
            <a:r>
              <a:rPr lang="en-GB" sz="1051"/>
              <a:t> 4(1). 1–16.</a:t>
            </a:r>
          </a:p>
          <a:p>
            <a:endParaRPr lang="en-US" sz="1051"/>
          </a:p>
        </p:txBody>
      </p:sp>
    </p:spTree>
    <p:extLst>
      <p:ext uri="{BB962C8B-B14F-4D97-AF65-F5344CB8AC3E}">
        <p14:creationId xmlns:p14="http://schemas.microsoft.com/office/powerpoint/2010/main" val="2592287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6F8-2E99-7D45-A061-E2FAC0EC8F57}"/>
              </a:ext>
            </a:extLst>
          </p:cNvPr>
          <p:cNvSpPr>
            <a:spLocks noGrp="1"/>
          </p:cNvSpPr>
          <p:nvPr>
            <p:ph type="title"/>
          </p:nvPr>
        </p:nvSpPr>
        <p:spPr/>
        <p:txBody>
          <a:bodyPr/>
          <a:lstStyle/>
          <a:p>
            <a:r>
              <a:rPr lang="en-DE"/>
              <a:t>Literatur</a:t>
            </a:r>
          </a:p>
        </p:txBody>
      </p:sp>
      <p:sp>
        <p:nvSpPr>
          <p:cNvPr id="3" name="Footer Placeholder 2">
            <a:extLst>
              <a:ext uri="{FF2B5EF4-FFF2-40B4-BE49-F238E27FC236}">
                <a16:creationId xmlns:a16="http://schemas.microsoft.com/office/drawing/2014/main" id="{361B515E-1DC9-664A-8656-9EEF8897865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2D3E130-B653-E44F-B82D-4E4AC43B6DE4}"/>
              </a:ext>
            </a:extLst>
          </p:cNvPr>
          <p:cNvSpPr>
            <a:spLocks noGrp="1"/>
          </p:cNvSpPr>
          <p:nvPr>
            <p:ph type="sldNum" sz="quarter" idx="12"/>
          </p:nvPr>
        </p:nvSpPr>
        <p:spPr/>
        <p:txBody>
          <a:bodyPr/>
          <a:lstStyle/>
          <a:p>
            <a:fld id="{9D195BCC-3514-4B1B-9C18-24F3D67EC549}" type="slidenum">
              <a:rPr lang="de-DE" smtClean="0"/>
              <a:t>64</a:t>
            </a:fld>
            <a:endParaRPr lang="de-DE"/>
          </a:p>
        </p:txBody>
      </p:sp>
      <p:sp>
        <p:nvSpPr>
          <p:cNvPr id="5" name="Text Placeholder 4">
            <a:extLst>
              <a:ext uri="{FF2B5EF4-FFF2-40B4-BE49-F238E27FC236}">
                <a16:creationId xmlns:a16="http://schemas.microsoft.com/office/drawing/2014/main" id="{C5BCA108-F1B0-AF40-97A9-EE1920110112}"/>
              </a:ext>
            </a:extLst>
          </p:cNvPr>
          <p:cNvSpPr>
            <a:spLocks noGrp="1"/>
          </p:cNvSpPr>
          <p:nvPr>
            <p:ph type="body" sz="quarter" idx="14"/>
          </p:nvPr>
        </p:nvSpPr>
        <p:spPr>
          <a:xfrm>
            <a:off x="499439" y="990749"/>
            <a:ext cx="8101012" cy="3311525"/>
          </a:xfrm>
        </p:spPr>
        <p:txBody>
          <a:bodyPr/>
          <a:lstStyle/>
          <a:p>
            <a:pPr>
              <a:spcBef>
                <a:spcPts val="0"/>
              </a:spcBef>
            </a:pPr>
            <a:r>
              <a:rPr lang="en-GB" sz="900">
                <a:effectLst/>
              </a:rPr>
              <a:t>Albert, Ruth. 2007. Methoden des empirischen Arbeitens in der Linguistik. In Markus Steinbach (ed.), </a:t>
            </a:r>
            <a:r>
              <a:rPr lang="en-GB" sz="900" i="1">
                <a:effectLst/>
              </a:rPr>
              <a:t>Schnittstellen der germanistischen Linguistik</a:t>
            </a:r>
            <a:r>
              <a:rPr lang="en-GB" sz="900">
                <a:effectLst/>
              </a:rPr>
              <a:t>, 15–52. Stuttgart Weimar: Metzler.</a:t>
            </a:r>
          </a:p>
          <a:p>
            <a:pPr>
              <a:spcBef>
                <a:spcPts val="0"/>
              </a:spcBef>
            </a:pPr>
            <a:r>
              <a:rPr lang="en-GB" sz="900"/>
              <a:t>Bergen, Benjamin K. 2012. </a:t>
            </a:r>
            <a:r>
              <a:rPr lang="en-GB" sz="900" i="1"/>
              <a:t>Louder than Words: The New Science of How the Mind Makes Meaning</a:t>
            </a:r>
            <a:r>
              <a:rPr lang="en-GB" sz="900"/>
              <a:t>. New York: Basic Books.</a:t>
            </a:r>
          </a:p>
          <a:p>
            <a:pPr>
              <a:spcBef>
                <a:spcPts val="0"/>
              </a:spcBef>
            </a:pPr>
            <a:r>
              <a:rPr lang="en-GB" sz="900"/>
              <a:t>Boroditsky, Lera &amp; Michael Ramscar. 2002. The Roles of Body and Mind in Abstract Thought. </a:t>
            </a:r>
            <a:r>
              <a:rPr lang="en-GB" sz="900" i="1"/>
              <a:t>Psychological Science</a:t>
            </a:r>
            <a:r>
              <a:rPr lang="en-GB" sz="900"/>
              <a:t> 13(2). 185–189.</a:t>
            </a:r>
          </a:p>
          <a:p>
            <a:pPr>
              <a:spcBef>
                <a:spcPts val="0"/>
              </a:spcBef>
            </a:pPr>
            <a:r>
              <a:rPr lang="en-GB" sz="900"/>
              <a:t>Citron, Francesca M. &amp; Adele E. Goldberg. 2014. Social Context Modulates the Effect of Physical Warmth on Perceived Interpersonal Kindness: A Study of Embodied Metaphors. </a:t>
            </a:r>
            <a:r>
              <a:rPr lang="en-GB" sz="900" i="1"/>
              <a:t>Language and Cognition</a:t>
            </a:r>
            <a:r>
              <a:rPr lang="en-GB" sz="900"/>
              <a:t> 6. 1–11.</a:t>
            </a:r>
          </a:p>
          <a:p>
            <a:pPr>
              <a:spcBef>
                <a:spcPts val="0"/>
              </a:spcBef>
            </a:pPr>
            <a:r>
              <a:rPr lang="en-GB" sz="900"/>
              <a:t>Fodor, Jerry A. 1975. </a:t>
            </a:r>
            <a:r>
              <a:rPr lang="en-GB" sz="900" i="1"/>
              <a:t>The Language of Thought</a:t>
            </a:r>
            <a:r>
              <a:rPr lang="en-GB" sz="900"/>
              <a:t>. Cambridge: Harvard University Press.</a:t>
            </a:r>
          </a:p>
          <a:p>
            <a:pPr>
              <a:spcBef>
                <a:spcPts val="0"/>
              </a:spcBef>
            </a:pPr>
            <a:r>
              <a:rPr lang="en-GB" sz="900"/>
              <a:t>Gibbs, Raymond W. &amp; Jennifer E. O’Brien. 1990. Idioms and mental imagery: The metaphorical motivation for idiomatic meaning. </a:t>
            </a:r>
            <a:r>
              <a:rPr lang="en-GB" sz="900" i="1"/>
              <a:t>Cognition</a:t>
            </a:r>
            <a:r>
              <a:rPr lang="en-GB" sz="900"/>
              <a:t> 36(1). 35–68.</a:t>
            </a:r>
          </a:p>
          <a:p>
            <a:pPr>
              <a:spcBef>
                <a:spcPts val="0"/>
              </a:spcBef>
            </a:pPr>
            <a:r>
              <a:rPr lang="en-GB" sz="900"/>
              <a:t>Glenberg, Arthur M. &amp; Michael P. Kaschak. 2002. Grounding Language in Action. </a:t>
            </a:r>
            <a:r>
              <a:rPr lang="en-GB" sz="900" i="1"/>
              <a:t>Psychonomic Bulletin &amp; Review</a:t>
            </a:r>
            <a:r>
              <a:rPr lang="en-GB" sz="900"/>
              <a:t> 9(3). 558–565.</a:t>
            </a:r>
          </a:p>
          <a:p>
            <a:pPr>
              <a:spcBef>
                <a:spcPts val="0"/>
              </a:spcBef>
            </a:pPr>
            <a:r>
              <a:rPr lang="en-GB" sz="900"/>
              <a:t>IJzerman, Hans &amp; Gün R. Semin. 2009. The Thermometer of Social Relations: Mapping Social Proximity on Temperature. </a:t>
            </a:r>
            <a:r>
              <a:rPr lang="en-GB" sz="900" i="1"/>
              <a:t>Psychological Science</a:t>
            </a:r>
            <a:r>
              <a:rPr lang="en-GB" sz="900"/>
              <a:t> 20(10). SAGE Publications Inc. 1214–1220.</a:t>
            </a:r>
          </a:p>
          <a:p>
            <a:pPr>
              <a:spcBef>
                <a:spcPts val="0"/>
              </a:spcBef>
            </a:pPr>
            <a:r>
              <a:rPr lang="en-GB" sz="900"/>
              <a:t>Kang, Yoona, Lawrence E. Williams, Margaret S. Clark, Jeremy R. Gray &amp; John A. Bargh. 2011. Physical temperature effects on trust behavior: the role of insula. </a:t>
            </a:r>
            <a:r>
              <a:rPr lang="en-GB" sz="900" i="1"/>
              <a:t>Social Cognitive and Affective Neuroscience</a:t>
            </a:r>
            <a:r>
              <a:rPr lang="en-GB" sz="900"/>
              <a:t> 6(4). 507–515.</a:t>
            </a:r>
          </a:p>
          <a:p>
            <a:pPr>
              <a:spcBef>
                <a:spcPts val="0"/>
              </a:spcBef>
            </a:pPr>
            <a:r>
              <a:rPr lang="en-GB" sz="900"/>
              <a:t>Matlock, Teenie &amp; Bodo Winter. 2015. Experimental Semantics. In Bernd Heine &amp; Heiko Narrog (eds.), </a:t>
            </a:r>
            <a:r>
              <a:rPr lang="en-GB" sz="900" i="1"/>
              <a:t>The Oxford Handbook of Linguistic Analysis</a:t>
            </a:r>
            <a:r>
              <a:rPr lang="en-GB" sz="900"/>
              <a:t>, 771–790. Oxford: Oxford University Press.</a:t>
            </a:r>
          </a:p>
          <a:p>
            <a:pPr>
              <a:spcBef>
                <a:spcPts val="0"/>
              </a:spcBef>
            </a:pPr>
            <a:r>
              <a:rPr lang="en-GB" sz="900"/>
              <a:t>Matthews, Justin L. &amp; Teenie Matlock. 2011. Understanding the Link Between Spatial Distance and Social Distance. </a:t>
            </a:r>
            <a:r>
              <a:rPr lang="en-GB" sz="900" i="1"/>
              <a:t>Social Psychology</a:t>
            </a:r>
            <a:r>
              <a:rPr lang="en-GB" sz="900"/>
              <a:t> 42(3). 185–192.</a:t>
            </a:r>
          </a:p>
          <a:p>
            <a:pPr>
              <a:spcBef>
                <a:spcPts val="0"/>
              </a:spcBef>
            </a:pPr>
            <a:r>
              <a:rPr lang="en-GB" sz="900"/>
              <a:t>Papesh, Megan H. 2015. Just out of reach: On the reliability of the action-sentence compatibility effect. </a:t>
            </a:r>
            <a:r>
              <a:rPr lang="en-GB" sz="900" i="1"/>
              <a:t>Journal of Experimental Psychology: General</a:t>
            </a:r>
            <a:r>
              <a:rPr lang="en-GB" sz="900"/>
              <a:t> 144(6). e116–e141.</a:t>
            </a:r>
          </a:p>
          <a:p>
            <a:pPr>
              <a:spcBef>
                <a:spcPts val="0"/>
              </a:spcBef>
            </a:pPr>
            <a:r>
              <a:rPr lang="en-GB" sz="900"/>
              <a:t>Pulvermüller, Friedemann. 1999. Words in the Brain’s Language. </a:t>
            </a:r>
            <a:r>
              <a:rPr lang="en-GB" sz="900" i="1"/>
              <a:t>Behavioral and Brain Sciences</a:t>
            </a:r>
            <a:r>
              <a:rPr lang="en-GB" sz="900"/>
              <a:t> 22. 253–336.</a:t>
            </a:r>
          </a:p>
          <a:p>
            <a:pPr>
              <a:spcBef>
                <a:spcPts val="0"/>
              </a:spcBef>
            </a:pPr>
            <a:r>
              <a:rPr lang="en-GB" sz="900"/>
              <a:t>Schilder, Janneke D., Hans IJzerman &amp; Jaap J. A. Denissen. 2014. Physical Warmth and Perceptual Focus: A Replication of IJzerman and Semin (2009). (Ed.) Brock Bastian. </a:t>
            </a:r>
            <a:r>
              <a:rPr lang="en-GB" sz="900" i="1"/>
              <a:t>PLoS ONE</a:t>
            </a:r>
            <a:r>
              <a:rPr lang="en-GB" sz="900"/>
              <a:t> 9(11). e112772.</a:t>
            </a:r>
          </a:p>
          <a:p>
            <a:pPr>
              <a:spcBef>
                <a:spcPts val="0"/>
              </a:spcBef>
            </a:pPr>
            <a:r>
              <a:rPr lang="en-GB" sz="900"/>
              <a:t>Williams, Lawrence E. &amp; John A. Bargh. 2008. Experiencing Physical Warmth Promotes Interpersonal Warmth. </a:t>
            </a:r>
            <a:r>
              <a:rPr lang="en-GB" sz="900" i="1"/>
              <a:t>Science</a:t>
            </a:r>
            <a:r>
              <a:rPr lang="en-GB" sz="900"/>
              <a:t> 322(5901). 606–607.</a:t>
            </a:r>
          </a:p>
          <a:p>
            <a:pPr>
              <a:spcBef>
                <a:spcPts val="0"/>
              </a:spcBef>
            </a:pPr>
            <a:r>
              <a:rPr lang="en-GB" sz="900"/>
              <a:t>Wilson, Nicole L. &amp; Raymond W. Gibbs. 2007. Real and Imagined Body Movement Primes Metaphor Comprehension. </a:t>
            </a:r>
            <a:r>
              <a:rPr lang="en-GB" sz="900" i="1"/>
              <a:t>Cognitive Science</a:t>
            </a:r>
            <a:r>
              <a:rPr lang="en-GB" sz="900"/>
              <a:t> 31(4). 721–731.</a:t>
            </a:r>
          </a:p>
          <a:p>
            <a:pPr>
              <a:spcBef>
                <a:spcPts val="0"/>
              </a:spcBef>
            </a:pPr>
            <a:r>
              <a:rPr lang="en-GB" sz="900"/>
              <a:t>Zhong, Chen-Bo &amp; Geoffrey J. Leonardelli. 2008. Cold and Lonely: Does Social Exclusion Literally Feel Cold? </a:t>
            </a:r>
            <a:r>
              <a:rPr lang="en-GB" sz="900" i="1"/>
              <a:t>Psychological Science</a:t>
            </a:r>
            <a:r>
              <a:rPr lang="en-GB" sz="900"/>
              <a:t> 19(9). 838–842.</a:t>
            </a:r>
          </a:p>
          <a:p>
            <a:pPr>
              <a:spcBef>
                <a:spcPts val="0"/>
              </a:spcBef>
            </a:pPr>
            <a:r>
              <a:rPr lang="en-GB" sz="900"/>
              <a:t>Stefanowitsch, Anatol. 2020. </a:t>
            </a:r>
            <a:r>
              <a:rPr lang="en-GB" sz="900" i="1"/>
              <a:t>Corpus Linguistics: A Guide to the Methodology</a:t>
            </a:r>
            <a:r>
              <a:rPr lang="en-GB" sz="900"/>
              <a:t>. Berlin: Language Science Press.</a:t>
            </a:r>
          </a:p>
          <a:p>
            <a:pPr>
              <a:spcBef>
                <a:spcPts val="0"/>
              </a:spcBef>
            </a:pPr>
            <a:endParaRPr lang="en-GB" sz="900">
              <a:effectLst/>
            </a:endParaRPr>
          </a:p>
        </p:txBody>
      </p:sp>
    </p:spTree>
    <p:extLst>
      <p:ext uri="{BB962C8B-B14F-4D97-AF65-F5344CB8AC3E}">
        <p14:creationId xmlns:p14="http://schemas.microsoft.com/office/powerpoint/2010/main" val="131126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F188-A154-994B-AE16-30C7F8977827}"/>
              </a:ext>
            </a:extLst>
          </p:cNvPr>
          <p:cNvSpPr>
            <a:spLocks noGrp="1"/>
          </p:cNvSpPr>
          <p:nvPr>
            <p:ph type="title"/>
          </p:nvPr>
        </p:nvSpPr>
        <p:spPr/>
        <p:txBody>
          <a:bodyPr/>
          <a:lstStyle/>
          <a:p>
            <a:r>
              <a:rPr lang="en-US"/>
              <a:t>Zwei Ansätze – widersprüchlich oder komplementär?</a:t>
            </a:r>
          </a:p>
        </p:txBody>
      </p:sp>
      <p:sp>
        <p:nvSpPr>
          <p:cNvPr id="3" name="Content Placeholder 2">
            <a:extLst>
              <a:ext uri="{FF2B5EF4-FFF2-40B4-BE49-F238E27FC236}">
                <a16:creationId xmlns:a16="http://schemas.microsoft.com/office/drawing/2014/main" id="{32D129E6-CBFA-6B46-B5C3-56F6F0B44A04}"/>
              </a:ext>
            </a:extLst>
          </p:cNvPr>
          <p:cNvSpPr>
            <a:spLocks noGrp="1"/>
          </p:cNvSpPr>
          <p:nvPr>
            <p:ph idx="1"/>
          </p:nvPr>
        </p:nvSpPr>
        <p:spPr/>
        <p:txBody>
          <a:bodyPr>
            <a:normAutofit/>
          </a:bodyPr>
          <a:lstStyle/>
          <a:p>
            <a:r>
              <a:rPr lang="en-US" sz="2103"/>
              <a:t>Saussure: sprachliches Zeichen hat </a:t>
            </a:r>
            <a:br>
              <a:rPr lang="en-US" sz="2103"/>
            </a:br>
            <a:r>
              <a:rPr lang="en-US" sz="2103"/>
              <a:t>eine Ausdrucks- und eine Inhaltsseite</a:t>
            </a:r>
          </a:p>
          <a:p>
            <a:r>
              <a:rPr lang="en-US" sz="2103">
                <a:sym typeface="Wingdings" pitchFamily="2" charset="2"/>
              </a:rPr>
              <a:t> repräsentationistische Bedeutungs-</a:t>
            </a:r>
            <a:br>
              <a:rPr lang="en-US" sz="2103">
                <a:sym typeface="Wingdings" pitchFamily="2" charset="2"/>
              </a:rPr>
            </a:br>
            <a:r>
              <a:rPr lang="en-US" sz="2103">
                <a:sym typeface="Wingdings" pitchFamily="2" charset="2"/>
              </a:rPr>
              <a:t>auffassung:  sprachliche Zeichen stehen für außersprachliche Einheiten</a:t>
            </a:r>
          </a:p>
          <a:p>
            <a:r>
              <a:rPr lang="en-US" sz="2103">
                <a:sym typeface="Wingdings" pitchFamily="2" charset="2"/>
              </a:rPr>
              <a:t> "mentale" Bedeutungsauffassung: sprachliche Ausdrücke evozieren Vorstellungen</a:t>
            </a:r>
            <a:endParaRPr lang="en-US" sz="2103"/>
          </a:p>
          <a:p>
            <a:r>
              <a:rPr lang="en-US" sz="2103"/>
              <a:t>Wittgenstein: "Die Bedeutung eines Wortes ist sein Gebrauch in der Sprache."</a:t>
            </a:r>
          </a:p>
          <a:p>
            <a:r>
              <a:rPr lang="en-US" sz="2103">
                <a:sym typeface="Wingdings" pitchFamily="2" charset="2"/>
              </a:rPr>
              <a:t> gebrauchstheoretische Bedeutungsauffassung:</a:t>
            </a:r>
            <a:endParaRPr lang="en-US" sz="2103"/>
          </a:p>
        </p:txBody>
      </p:sp>
      <p:sp>
        <p:nvSpPr>
          <p:cNvPr id="4" name="Slide Number Placeholder 3">
            <a:extLst>
              <a:ext uri="{FF2B5EF4-FFF2-40B4-BE49-F238E27FC236}">
                <a16:creationId xmlns:a16="http://schemas.microsoft.com/office/drawing/2014/main" id="{E96AC8CF-70C0-DA4F-BF81-3F6A7BFF8F65}"/>
              </a:ext>
            </a:extLst>
          </p:cNvPr>
          <p:cNvSpPr>
            <a:spLocks noGrp="1"/>
          </p:cNvSpPr>
          <p:nvPr>
            <p:ph type="sldNum" sz="quarter" idx="12"/>
          </p:nvPr>
        </p:nvSpPr>
        <p:spPr/>
        <p:txBody>
          <a:bodyPr/>
          <a:lstStyle/>
          <a:p>
            <a:fld id="{6C6AE60A-B69C-4790-82F7-3882EDF23186}" type="slidenum">
              <a:rPr lang="de-DE" smtClean="0"/>
              <a:t>7</a:t>
            </a:fld>
            <a:endParaRPr lang="de-DE"/>
          </a:p>
        </p:txBody>
      </p:sp>
      <p:pic>
        <p:nvPicPr>
          <p:cNvPr id="4098" name="Picture 2" descr="Image result for saussure sign">
            <a:extLst>
              <a:ext uri="{FF2B5EF4-FFF2-40B4-BE49-F238E27FC236}">
                <a16:creationId xmlns:a16="http://schemas.microsoft.com/office/drawing/2014/main" id="{AD463CD9-A953-7642-8CDC-E57F677E8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769" y="1187652"/>
            <a:ext cx="1556464" cy="95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7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3041-763E-7B49-86AA-55761B9CEBF7}"/>
              </a:ext>
            </a:extLst>
          </p:cNvPr>
          <p:cNvSpPr>
            <a:spLocks noGrp="1"/>
          </p:cNvSpPr>
          <p:nvPr>
            <p:ph type="title"/>
          </p:nvPr>
        </p:nvSpPr>
        <p:spPr/>
        <p:txBody>
          <a:bodyPr/>
          <a:lstStyle/>
          <a:p>
            <a:r>
              <a:rPr lang="en-US"/>
              <a:t>Experimentell + X</a:t>
            </a:r>
          </a:p>
        </p:txBody>
      </p:sp>
      <p:sp>
        <p:nvSpPr>
          <p:cNvPr id="3" name="Content Placeholder 2">
            <a:extLst>
              <a:ext uri="{FF2B5EF4-FFF2-40B4-BE49-F238E27FC236}">
                <a16:creationId xmlns:a16="http://schemas.microsoft.com/office/drawing/2014/main" id="{7DFA6EE4-837E-5D4A-B524-5929E33D1EF7}"/>
              </a:ext>
            </a:extLst>
          </p:cNvPr>
          <p:cNvSpPr>
            <a:spLocks noGrp="1"/>
          </p:cNvSpPr>
          <p:nvPr>
            <p:ph idx="1"/>
          </p:nvPr>
        </p:nvSpPr>
        <p:spPr/>
        <p:txBody>
          <a:bodyPr/>
          <a:lstStyle/>
          <a:p>
            <a:r>
              <a:rPr lang="en-US"/>
              <a:t>Experimentelle Pragmatik (Noveck &amp; Sperber 2004)</a:t>
            </a:r>
          </a:p>
          <a:p>
            <a:r>
              <a:rPr lang="en-US"/>
              <a:t>Experimentelle Semantik (Matlock &amp; Winter 2015)</a:t>
            </a:r>
          </a:p>
          <a:p>
            <a:r>
              <a:rPr lang="en-US"/>
              <a:t>Experimentelle Semiotik (Galantucci &amp; Garrod 2012)</a:t>
            </a:r>
          </a:p>
        </p:txBody>
      </p:sp>
    </p:spTree>
    <p:extLst>
      <p:ext uri="{BB962C8B-B14F-4D97-AF65-F5344CB8AC3E}">
        <p14:creationId xmlns:p14="http://schemas.microsoft.com/office/powerpoint/2010/main" val="109304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1984-0F88-0041-B70C-C718B5CA2063}"/>
              </a:ext>
            </a:extLst>
          </p:cNvPr>
          <p:cNvSpPr>
            <a:spLocks noGrp="1"/>
          </p:cNvSpPr>
          <p:nvPr>
            <p:ph type="title"/>
          </p:nvPr>
        </p:nvSpPr>
        <p:spPr/>
        <p:txBody>
          <a:bodyPr/>
          <a:lstStyle/>
          <a:p>
            <a:r>
              <a:rPr lang="en-US"/>
              <a:t>Gemeinsames Erkenntnisinteresse</a:t>
            </a:r>
          </a:p>
        </p:txBody>
      </p:sp>
      <p:sp>
        <p:nvSpPr>
          <p:cNvPr id="3" name="Content Placeholder 2">
            <a:extLst>
              <a:ext uri="{FF2B5EF4-FFF2-40B4-BE49-F238E27FC236}">
                <a16:creationId xmlns:a16="http://schemas.microsoft.com/office/drawing/2014/main" id="{3A0A2A00-9E89-734D-9B86-912DBF646759}"/>
              </a:ext>
            </a:extLst>
          </p:cNvPr>
          <p:cNvSpPr>
            <a:spLocks noGrp="1"/>
          </p:cNvSpPr>
          <p:nvPr>
            <p:ph idx="1"/>
          </p:nvPr>
        </p:nvSpPr>
        <p:spPr/>
        <p:txBody>
          <a:bodyPr/>
          <a:lstStyle/>
          <a:p>
            <a:r>
              <a:rPr lang="en-US"/>
              <a:t>Kommunikation in kontrollierten Laborsituationen untersuchen</a:t>
            </a:r>
          </a:p>
          <a:p>
            <a:r>
              <a:rPr lang="en-US"/>
              <a:t>Hypothesen überprüfen zu</a:t>
            </a:r>
          </a:p>
          <a:p>
            <a:pPr lvl="1"/>
            <a:r>
              <a:rPr lang="en-US"/>
              <a:t>kognitiven Grundlagen von Kommunikation und Sprache</a:t>
            </a:r>
          </a:p>
          <a:p>
            <a:pPr lvl="1"/>
            <a:r>
              <a:rPr lang="en-US"/>
              <a:t>dem Zusammenhang von Kommunikation/Sprache und kontextuellen (z.B. kulturellen) Einflussfaktoren</a:t>
            </a:r>
          </a:p>
        </p:txBody>
      </p:sp>
    </p:spTree>
    <p:extLst>
      <p:ext uri="{BB962C8B-B14F-4D97-AF65-F5344CB8AC3E}">
        <p14:creationId xmlns:p14="http://schemas.microsoft.com/office/powerpoint/2010/main" val="155086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329512-u:\lehre\2020 sose pragmatik\präsentationen\pragmatik_02_was ist pragmatik.pptx"/>
  <p:tag name="ARTICULATE_PRESENTER_VERSION" val="8"/>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009_NEU.potx" id="{C18E6C2C-E01B-41BB-B9EA-3EAB85604C93}" vid="{F281C1DA-7DA9-478C-8E22-53CA79ADD4C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HHU_PowerPoint_Vorlage</Template>
  <TotalTime>26812</TotalTime>
  <Words>4933</Words>
  <Application>Microsoft Macintosh PowerPoint</Application>
  <PresentationFormat>Custom</PresentationFormat>
  <Paragraphs>571</Paragraphs>
  <Slides>64</Slides>
  <Notes>23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Corbel</vt:lpstr>
      <vt:lpstr>Calibri</vt:lpstr>
      <vt:lpstr>Cambria Math</vt:lpstr>
      <vt:lpstr>Arial</vt:lpstr>
      <vt:lpstr>Wingdings 2</vt:lpstr>
      <vt:lpstr>Courier New</vt:lpstr>
      <vt:lpstr>HHU_PPT_Vorlage</vt:lpstr>
      <vt:lpstr>Empirische Methoden in der Semantikforschung</vt:lpstr>
      <vt:lpstr>Überblick</vt:lpstr>
      <vt:lpstr>Empirische Methoden</vt:lpstr>
      <vt:lpstr>Empirische Methoden</vt:lpstr>
      <vt:lpstr>Deduktive vs. induktive Methode</vt:lpstr>
      <vt:lpstr>Was ist Bedeutung?</vt:lpstr>
      <vt:lpstr>Zwei Ansätze – widersprüchlich oder komplementär?</vt:lpstr>
      <vt:lpstr>Experimentell + X</vt:lpstr>
      <vt:lpstr>Gemeinsames Erkenntnisinteresse</vt:lpstr>
      <vt:lpstr>Was ist was?</vt:lpstr>
      <vt:lpstr>Was ist was?</vt:lpstr>
      <vt:lpstr>Was ist was?</vt:lpstr>
      <vt:lpstr>Semantik korpusbasiert untersuchen</vt:lpstr>
      <vt:lpstr>Semantik nach Firth</vt:lpstr>
      <vt:lpstr>Distributionale Semantik</vt:lpstr>
      <vt:lpstr>Bag-of-words vector space model</vt:lpstr>
      <vt:lpstr>Wie weihnachtlich ist Spekulatius?</vt:lpstr>
      <vt:lpstr>Wie weihnachtlich ist Spekulatius?</vt:lpstr>
      <vt:lpstr>Wie weihnachtlich ist Spekulatius?</vt:lpstr>
      <vt:lpstr>Kookkurrenz-Matrix</vt:lpstr>
      <vt:lpstr>Von Kookkurrenzen zu Vector Spaces</vt:lpstr>
      <vt:lpstr>Schritt 1: (Positive) Pointwise Mutual Information (PPMI)</vt:lpstr>
      <vt:lpstr>Schritt 1: Positive Pointwise Mutual Information (PPMI)</vt:lpstr>
      <vt:lpstr>Beispiel: Chi-Quadrat (verteilungsfrei - Nominaldaten)</vt:lpstr>
      <vt:lpstr>Beispiel: Chi-Quadrat</vt:lpstr>
      <vt:lpstr>Beispiel: Chi-Quadrat</vt:lpstr>
      <vt:lpstr>Schritt 1: Positive Pointwise Mutual Information</vt:lpstr>
      <vt:lpstr>Schritt 1: Positive Pointwise Mutual Information</vt:lpstr>
      <vt:lpstr>Schritt 2: Kosinus-Ähnlichkeit</vt:lpstr>
      <vt:lpstr>Schritt 2: Kosinus-Ähnlichkeit</vt:lpstr>
      <vt:lpstr>Schritt 2: Kosinus-Ähnlichkeit</vt:lpstr>
      <vt:lpstr>Schritt 3: Explorative Analyse der Ähnlichkeitsmaße</vt:lpstr>
      <vt:lpstr>Schritt 3: Explorative Analyse der Ähnlichkeitsmaße</vt:lpstr>
      <vt:lpstr>Schritt 3: Explorative Analyse der Ähnlichkeitsmaße</vt:lpstr>
      <vt:lpstr>Schritt 3: Explorative Analyse der Ähnlichkeitsmaße</vt:lpstr>
      <vt:lpstr>Schritt 3: Explorative Analyse der Ähnlichkeitsmaße</vt:lpstr>
      <vt:lpstr>Schritt 3: Explorative Analyse der Ähnlichkeitsmaße</vt:lpstr>
      <vt:lpstr>Schritt 3: Explorative Analyse der Ähnlichkeitsmaße</vt:lpstr>
      <vt:lpstr>Schritt 3: Explorative Analyse der Ähnlichkeitsmaße</vt:lpstr>
      <vt:lpstr>Ergebnis: Hierarchical Clustering</vt:lpstr>
      <vt:lpstr>Fazit</vt:lpstr>
      <vt:lpstr>Experimentelle Pragmatik</vt:lpstr>
      <vt:lpstr>Experimentelle Pragmatik</vt:lpstr>
      <vt:lpstr>Experimentelle Semantik</vt:lpstr>
      <vt:lpstr>Experimentelle Semantik</vt:lpstr>
      <vt:lpstr>Experimentelle Semantik</vt:lpstr>
      <vt:lpstr>Experimentelle Semantik</vt:lpstr>
      <vt:lpstr>Experimentelle Semantik</vt:lpstr>
      <vt:lpstr>Experimentelle Semantik</vt:lpstr>
      <vt:lpstr>Experimentelle Ansätze</vt:lpstr>
      <vt:lpstr>PowerPoint Presentation</vt:lpstr>
      <vt:lpstr>Metaphern im Licht der experimentellen Semantik</vt:lpstr>
      <vt:lpstr>Experimentelle Studien zu Metaphern</vt:lpstr>
      <vt:lpstr>Experimentelle Studien zu Metaphern</vt:lpstr>
      <vt:lpstr>Experimentelle Studien zu Metaphern</vt:lpstr>
      <vt:lpstr>Experimentelle Studien zu Metaphern</vt:lpstr>
      <vt:lpstr>Experimentelle Studien zu Metaphern</vt:lpstr>
      <vt:lpstr>Experimentelle Studien zu Metaphern</vt:lpstr>
      <vt:lpstr>Experimentelle Studien zu Metaphern</vt:lpstr>
      <vt:lpstr>Fazit</vt:lpstr>
      <vt:lpstr>Experimentelle Semiotik</vt:lpstr>
      <vt:lpstr>Fazit: Experimentelle Ansätze</vt:lpstr>
      <vt:lpstr>Literatur</vt:lpstr>
      <vt:lpstr>Literatur</vt:lpstr>
    </vt:vector>
  </TitlesOfParts>
  <Company>Philosophische Fakultaet HHUD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BVM 1b / BBM 1b Semantik</dc:title>
  <dc:creator>Windows-Benutzer</dc:creator>
  <cp:lastModifiedBy>Stefan Hartmann</cp:lastModifiedBy>
  <cp:revision>1491</cp:revision>
  <cp:lastPrinted>2021-09-22T15:28:42Z</cp:lastPrinted>
  <dcterms:created xsi:type="dcterms:W3CDTF">2019-10-24T08:42:22Z</dcterms:created>
  <dcterms:modified xsi:type="dcterms:W3CDTF">2021-11-25T10:36:59Z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Semantik_06_Merkmalsemantik</vt:lpwstr>
  </property>
  <property fmtid="{D5CDD505-2E9C-101B-9397-08002B2CF9AE}" pid="4" name="ArticulateProjectVersion">
    <vt:lpwstr>8</vt:lpwstr>
  </property>
  <property fmtid="{D5CDD505-2E9C-101B-9397-08002B2CF9AE}" pid="5" name="ArticulateGUID">
    <vt:lpwstr>FE1F1DBC-B25B-41BF-B5FB-15F3951D8003</vt:lpwstr>
  </property>
  <property fmtid="{D5CDD505-2E9C-101B-9397-08002B2CF9AE}" pid="6" name="ArticulateProjectFull">
    <vt:lpwstr>U:\Lehre\2020 SoSe Pragmatik\Präsentationen\Pragmatik_02_Was ist Pragmatik.ppta</vt:lpwstr>
  </property>
</Properties>
</file>